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sldIdLst>
    <p:sldId id="256" r:id="rId2"/>
    <p:sldId id="261" r:id="rId3"/>
    <p:sldId id="274" r:id="rId4"/>
    <p:sldId id="263" r:id="rId5"/>
    <p:sldId id="273" r:id="rId6"/>
    <p:sldId id="262" r:id="rId7"/>
    <p:sldId id="275" r:id="rId8"/>
    <p:sldId id="265" r:id="rId9"/>
    <p:sldId id="276" r:id="rId10"/>
    <p:sldId id="264" r:id="rId11"/>
    <p:sldId id="279" r:id="rId12"/>
    <p:sldId id="277" r:id="rId13"/>
    <p:sldId id="278" r:id="rId14"/>
    <p:sldId id="266" r:id="rId15"/>
    <p:sldId id="267" r:id="rId16"/>
    <p:sldId id="281" r:id="rId17"/>
    <p:sldId id="269" r:id="rId18"/>
    <p:sldId id="268" r:id="rId19"/>
    <p:sldId id="280" r:id="rId20"/>
    <p:sldId id="272" r:id="rId2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4C74E3-32EF-410B-A3D4-66D0D722F542}" v="3" dt="2023-10-14T16:44:52.494"/>
    <p1510:client id="{1945683C-EA89-4DD2-BD02-E1CCECF7A4A6}" v="462" dt="2023-10-13T16:04:17.333"/>
    <p1510:client id="{2652E9EC-BF82-41A8-A2C5-E20A18D01BDA}" v="790" dt="2023-10-11T20:37:51.286"/>
    <p1510:client id="{31AC1730-344E-4ACD-9E03-E0ADE2316F79}" v="19" dt="2023-10-12T14:48:55.737"/>
    <p1510:client id="{3FD6DFEF-D774-4129-ADF3-C2C8EF4DE4AB}" v="1202" dt="2023-10-12T18:07:17.317"/>
    <p1510:client id="{5744E516-9F7F-43CE-A691-51D4502DD7ED}" v="497" dt="2023-10-14T17:20:42.434"/>
    <p1510:client id="{7EC13B1F-5D72-404E-AA1D-DD127B1C0859}" v="36" dt="2023-10-14T16:39:19.501"/>
    <p1510:client id="{7FCC7C4A-86CE-410E-800F-9B315859C3BC}" v="81" dt="2023-10-14T17:23:27.460"/>
    <p1510:client id="{88874567-6580-4FF7-A09B-D58E608D60B8}" v="15" dt="2023-10-12T14:47:18.713"/>
    <p1510:client id="{CEDD8199-EA1B-4060-8BBC-6B06C8F46E03}" v="510" dt="2023-10-13T14:21:44.865"/>
    <p1510:client id="{F982D2DC-575F-4968-9EA6-F3D5E365A438}" v="119" dt="2023-10-12T18:34:10.018"/>
    <p1510:client id="{FF893153-FA48-45F7-A31D-59D4732A48F6}" v="1527" dt="2023-10-12T23:06:16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Φωτεινό στυλ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Φωτεινό στυλ 3 - Έμφαση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8A1916-B978-4EDD-B5E7-4D24F7874290}" type="doc">
      <dgm:prSet loTypeId="urn:microsoft.com/office/officeart/2005/8/layout/hierarchy1" loCatId="hierarchy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D3C95921-DC42-4E96-A704-5D7858CFE42F}">
      <dgm:prSet/>
      <dgm:spPr/>
      <dgm:t>
        <a:bodyPr/>
        <a:lstStyle/>
        <a:p>
          <a:r>
            <a:rPr lang="el-GR" dirty="0">
              <a:latin typeface="Arial"/>
              <a:cs typeface="Arial"/>
            </a:rPr>
            <a:t>Τρίτοι παρόχοι που υπάρχουν για να παρέχουν υπηρεσίες εκμεταλλεύονται τις γνώσεις αυτές προς όφελος τους. Γνωρίζουν ακριβώς ποιος είναι ο καταναλωτής τους συλλέγοντας όλα αυτά τα δεδομένα.</a:t>
          </a:r>
          <a:endParaRPr lang="en-US" dirty="0">
            <a:latin typeface="Arial"/>
            <a:cs typeface="Arial"/>
          </a:endParaRPr>
        </a:p>
      </dgm:t>
    </dgm:pt>
    <dgm:pt modelId="{5BE4D967-B34E-4859-8156-F58A4331F78B}" type="parTrans" cxnId="{3145C4C7-46B4-4091-9E32-D05310B7977F}">
      <dgm:prSet/>
      <dgm:spPr/>
      <dgm:t>
        <a:bodyPr/>
        <a:lstStyle/>
        <a:p>
          <a:endParaRPr lang="en-US"/>
        </a:p>
      </dgm:t>
    </dgm:pt>
    <dgm:pt modelId="{73715C23-3DF9-4B5C-B4E4-099CA75C458A}" type="sibTrans" cxnId="{3145C4C7-46B4-4091-9E32-D05310B7977F}">
      <dgm:prSet/>
      <dgm:spPr/>
      <dgm:t>
        <a:bodyPr/>
        <a:lstStyle/>
        <a:p>
          <a:endParaRPr lang="en-US"/>
        </a:p>
      </dgm:t>
    </dgm:pt>
    <dgm:pt modelId="{DA6D7D3E-3211-4B48-9251-171D54040CB1}">
      <dgm:prSet/>
      <dgm:spPr/>
      <dgm:t>
        <a:bodyPr/>
        <a:lstStyle/>
        <a:p>
          <a:r>
            <a:rPr lang="el-GR" dirty="0">
              <a:latin typeface="Arial"/>
              <a:cs typeface="Arial"/>
            </a:rPr>
            <a:t>Οι εταιρείες έχουν πολλά να κερδίσουν με ιδιωτικές πληροφορίες, δεν έχει σημασία αν είναι μικρές-μικροσκοπικές πληροφορίες</a:t>
          </a:r>
          <a:endParaRPr lang="en-US" dirty="0">
            <a:latin typeface="Arial"/>
            <a:cs typeface="Arial"/>
          </a:endParaRPr>
        </a:p>
      </dgm:t>
    </dgm:pt>
    <dgm:pt modelId="{D07486B9-84FA-4220-8CEF-D1C0898AF626}" type="parTrans" cxnId="{05AC534A-D025-45C9-BCDA-04C0707C83E4}">
      <dgm:prSet/>
      <dgm:spPr/>
      <dgm:t>
        <a:bodyPr/>
        <a:lstStyle/>
        <a:p>
          <a:endParaRPr lang="en-US"/>
        </a:p>
      </dgm:t>
    </dgm:pt>
    <dgm:pt modelId="{3D3729F0-8F3B-4D95-97C0-2D23ED3B4815}" type="sibTrans" cxnId="{05AC534A-D025-45C9-BCDA-04C0707C83E4}">
      <dgm:prSet/>
      <dgm:spPr/>
      <dgm:t>
        <a:bodyPr/>
        <a:lstStyle/>
        <a:p>
          <a:endParaRPr lang="en-US"/>
        </a:p>
      </dgm:t>
    </dgm:pt>
    <dgm:pt modelId="{11DDA89D-4FB3-4F84-B73B-FD7CBA4840EC}" type="pres">
      <dgm:prSet presAssocID="{8C8A1916-B978-4EDD-B5E7-4D24F78742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5AAB36E-8BBD-4DB3-8483-E544097B5CBD}" type="pres">
      <dgm:prSet presAssocID="{D3C95921-DC42-4E96-A704-5D7858CFE42F}" presName="hierRoot1" presStyleCnt="0"/>
      <dgm:spPr/>
    </dgm:pt>
    <dgm:pt modelId="{C2066683-76DC-428D-9E9E-145C2AB21F1E}" type="pres">
      <dgm:prSet presAssocID="{D3C95921-DC42-4E96-A704-5D7858CFE42F}" presName="composite" presStyleCnt="0"/>
      <dgm:spPr/>
    </dgm:pt>
    <dgm:pt modelId="{ACBFD7AE-38C1-4C98-B53A-18D991E446D8}" type="pres">
      <dgm:prSet presAssocID="{D3C95921-DC42-4E96-A704-5D7858CFE42F}" presName="background" presStyleLbl="node0" presStyleIdx="0" presStyleCnt="2"/>
      <dgm:spPr/>
    </dgm:pt>
    <dgm:pt modelId="{17106AB1-EAC9-4E05-A841-E987425AD83D}" type="pres">
      <dgm:prSet presAssocID="{D3C95921-DC42-4E96-A704-5D7858CFE42F}" presName="text" presStyleLbl="fgAcc0" presStyleIdx="0" presStyleCnt="2">
        <dgm:presLayoutVars>
          <dgm:chPref val="3"/>
        </dgm:presLayoutVars>
      </dgm:prSet>
      <dgm:spPr/>
    </dgm:pt>
    <dgm:pt modelId="{D7ABD181-C6F3-4ADA-871F-0B169FC29933}" type="pres">
      <dgm:prSet presAssocID="{D3C95921-DC42-4E96-A704-5D7858CFE42F}" presName="hierChild2" presStyleCnt="0"/>
      <dgm:spPr/>
    </dgm:pt>
    <dgm:pt modelId="{CFE3C5CB-B953-476D-BCA5-A8371A9F0F0B}" type="pres">
      <dgm:prSet presAssocID="{DA6D7D3E-3211-4B48-9251-171D54040CB1}" presName="hierRoot1" presStyleCnt="0"/>
      <dgm:spPr/>
    </dgm:pt>
    <dgm:pt modelId="{C3FF6680-517B-4151-912C-28E75267FCB9}" type="pres">
      <dgm:prSet presAssocID="{DA6D7D3E-3211-4B48-9251-171D54040CB1}" presName="composite" presStyleCnt="0"/>
      <dgm:spPr/>
    </dgm:pt>
    <dgm:pt modelId="{2E71EDE2-2224-4306-8982-021026406E6A}" type="pres">
      <dgm:prSet presAssocID="{DA6D7D3E-3211-4B48-9251-171D54040CB1}" presName="background" presStyleLbl="node0" presStyleIdx="1" presStyleCnt="2"/>
      <dgm:spPr/>
    </dgm:pt>
    <dgm:pt modelId="{4CBF32AB-0024-4C66-B04E-B211100AE2D6}" type="pres">
      <dgm:prSet presAssocID="{DA6D7D3E-3211-4B48-9251-171D54040CB1}" presName="text" presStyleLbl="fgAcc0" presStyleIdx="1" presStyleCnt="2">
        <dgm:presLayoutVars>
          <dgm:chPref val="3"/>
        </dgm:presLayoutVars>
      </dgm:prSet>
      <dgm:spPr/>
    </dgm:pt>
    <dgm:pt modelId="{49930D47-6F61-43D9-A006-91D6685CFA2A}" type="pres">
      <dgm:prSet presAssocID="{DA6D7D3E-3211-4B48-9251-171D54040CB1}" presName="hierChild2" presStyleCnt="0"/>
      <dgm:spPr/>
    </dgm:pt>
  </dgm:ptLst>
  <dgm:cxnLst>
    <dgm:cxn modelId="{05AC534A-D025-45C9-BCDA-04C0707C83E4}" srcId="{8C8A1916-B978-4EDD-B5E7-4D24F7874290}" destId="{DA6D7D3E-3211-4B48-9251-171D54040CB1}" srcOrd="1" destOrd="0" parTransId="{D07486B9-84FA-4220-8CEF-D1C0898AF626}" sibTransId="{3D3729F0-8F3B-4D95-97C0-2D23ED3B4815}"/>
    <dgm:cxn modelId="{64FC566B-46AF-4AB7-B7D6-AE79E1C4BBB6}" type="presOf" srcId="{8C8A1916-B978-4EDD-B5E7-4D24F7874290}" destId="{11DDA89D-4FB3-4F84-B73B-FD7CBA4840EC}" srcOrd="0" destOrd="0" presId="urn:microsoft.com/office/officeart/2005/8/layout/hierarchy1"/>
    <dgm:cxn modelId="{53FF449C-77B2-476A-BDC1-E4C9104D6501}" type="presOf" srcId="{DA6D7D3E-3211-4B48-9251-171D54040CB1}" destId="{4CBF32AB-0024-4C66-B04E-B211100AE2D6}" srcOrd="0" destOrd="0" presId="urn:microsoft.com/office/officeart/2005/8/layout/hierarchy1"/>
    <dgm:cxn modelId="{71B17CAC-EB06-4D00-8472-4DC53509855D}" type="presOf" srcId="{D3C95921-DC42-4E96-A704-5D7858CFE42F}" destId="{17106AB1-EAC9-4E05-A841-E987425AD83D}" srcOrd="0" destOrd="0" presId="urn:microsoft.com/office/officeart/2005/8/layout/hierarchy1"/>
    <dgm:cxn modelId="{3145C4C7-46B4-4091-9E32-D05310B7977F}" srcId="{8C8A1916-B978-4EDD-B5E7-4D24F7874290}" destId="{D3C95921-DC42-4E96-A704-5D7858CFE42F}" srcOrd="0" destOrd="0" parTransId="{5BE4D967-B34E-4859-8156-F58A4331F78B}" sibTransId="{73715C23-3DF9-4B5C-B4E4-099CA75C458A}"/>
    <dgm:cxn modelId="{914F1F82-6D59-4565-9D5C-B66FA387798B}" type="presParOf" srcId="{11DDA89D-4FB3-4F84-B73B-FD7CBA4840EC}" destId="{A5AAB36E-8BBD-4DB3-8483-E544097B5CBD}" srcOrd="0" destOrd="0" presId="urn:microsoft.com/office/officeart/2005/8/layout/hierarchy1"/>
    <dgm:cxn modelId="{C7AB83BB-056C-4C45-9F27-960AF792B093}" type="presParOf" srcId="{A5AAB36E-8BBD-4DB3-8483-E544097B5CBD}" destId="{C2066683-76DC-428D-9E9E-145C2AB21F1E}" srcOrd="0" destOrd="0" presId="urn:microsoft.com/office/officeart/2005/8/layout/hierarchy1"/>
    <dgm:cxn modelId="{9CC99E8D-DFD3-479A-BCB5-CB898B102ECC}" type="presParOf" srcId="{C2066683-76DC-428D-9E9E-145C2AB21F1E}" destId="{ACBFD7AE-38C1-4C98-B53A-18D991E446D8}" srcOrd="0" destOrd="0" presId="urn:microsoft.com/office/officeart/2005/8/layout/hierarchy1"/>
    <dgm:cxn modelId="{5363A52F-BE65-4073-9866-10ECCFA088FF}" type="presParOf" srcId="{C2066683-76DC-428D-9E9E-145C2AB21F1E}" destId="{17106AB1-EAC9-4E05-A841-E987425AD83D}" srcOrd="1" destOrd="0" presId="urn:microsoft.com/office/officeart/2005/8/layout/hierarchy1"/>
    <dgm:cxn modelId="{F6BAE513-3E35-4F61-ADA5-397EC4CFB48B}" type="presParOf" srcId="{A5AAB36E-8BBD-4DB3-8483-E544097B5CBD}" destId="{D7ABD181-C6F3-4ADA-871F-0B169FC29933}" srcOrd="1" destOrd="0" presId="urn:microsoft.com/office/officeart/2005/8/layout/hierarchy1"/>
    <dgm:cxn modelId="{899477DA-0DFA-4B84-B357-A8541703E81E}" type="presParOf" srcId="{11DDA89D-4FB3-4F84-B73B-FD7CBA4840EC}" destId="{CFE3C5CB-B953-476D-BCA5-A8371A9F0F0B}" srcOrd="1" destOrd="0" presId="urn:microsoft.com/office/officeart/2005/8/layout/hierarchy1"/>
    <dgm:cxn modelId="{75759049-24A9-4179-BDC7-94AEAE744709}" type="presParOf" srcId="{CFE3C5CB-B953-476D-BCA5-A8371A9F0F0B}" destId="{C3FF6680-517B-4151-912C-28E75267FCB9}" srcOrd="0" destOrd="0" presId="urn:microsoft.com/office/officeart/2005/8/layout/hierarchy1"/>
    <dgm:cxn modelId="{82888621-2B36-4301-866B-91333B966EC4}" type="presParOf" srcId="{C3FF6680-517B-4151-912C-28E75267FCB9}" destId="{2E71EDE2-2224-4306-8982-021026406E6A}" srcOrd="0" destOrd="0" presId="urn:microsoft.com/office/officeart/2005/8/layout/hierarchy1"/>
    <dgm:cxn modelId="{67E15F9E-09D2-498A-8995-A1EF6A743FB5}" type="presParOf" srcId="{C3FF6680-517B-4151-912C-28E75267FCB9}" destId="{4CBF32AB-0024-4C66-B04E-B211100AE2D6}" srcOrd="1" destOrd="0" presId="urn:microsoft.com/office/officeart/2005/8/layout/hierarchy1"/>
    <dgm:cxn modelId="{8133BD92-B083-492D-9FAA-A874C5B3F9A0}" type="presParOf" srcId="{CFE3C5CB-B953-476D-BCA5-A8371A9F0F0B}" destId="{49930D47-6F61-43D9-A006-91D6685CFA2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9937E-4188-4465-9D1D-6E9AED99B6AC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B1F46-9FB2-4B6C-AC21-B46191A8F111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l-GR" dirty="0">
              <a:latin typeface="Arial"/>
              <a:cs typeface="Arial"/>
            </a:rPr>
            <a:t>Υπηρεσία </a:t>
          </a:r>
          <a:r>
            <a:rPr lang="el-GR" dirty="0" err="1">
              <a:latin typeface="Arial"/>
              <a:cs typeface="Arial"/>
            </a:rPr>
            <a:t>OnStar</a:t>
          </a:r>
          <a:endParaRPr lang="el-GR" dirty="0">
            <a:latin typeface="Arial"/>
            <a:cs typeface="Arial"/>
          </a:endParaRPr>
        </a:p>
      </dgm:t>
    </dgm:pt>
    <dgm:pt modelId="{D4CEDE96-6CDF-4A04-A174-F68BF42E18D6}" type="parTrans" cxnId="{4B4639FC-4CB2-410B-AB72-8C64A26086C0}">
      <dgm:prSet/>
      <dgm:spPr/>
      <dgm:t>
        <a:bodyPr/>
        <a:lstStyle/>
        <a:p>
          <a:endParaRPr lang="en-US"/>
        </a:p>
      </dgm:t>
    </dgm:pt>
    <dgm:pt modelId="{C51869EB-F9B1-4D95-B4AE-C7448F51F2FB}" type="sibTrans" cxnId="{4B4639FC-4CB2-410B-AB72-8C64A26086C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BD2D135-D7FF-481F-BEBB-2D8203BEA4DB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US" dirty="0">
              <a:latin typeface="Arial"/>
              <a:cs typeface="Arial"/>
            </a:rPr>
            <a:t>Υπ</a:t>
          </a:r>
          <a:r>
            <a:rPr lang="en-US" dirty="0" err="1">
              <a:latin typeface="Arial"/>
              <a:cs typeface="Arial"/>
            </a:rPr>
            <a:t>ηρεσί</a:t>
          </a:r>
          <a:r>
            <a:rPr lang="en-US" dirty="0">
              <a:latin typeface="Arial"/>
              <a:cs typeface="Arial"/>
            </a:rPr>
            <a:t>α Eπ</a:t>
          </a:r>
          <a:r>
            <a:rPr lang="en-US" dirty="0" err="1">
              <a:latin typeface="Arial"/>
              <a:cs typeface="Arial"/>
            </a:rPr>
            <a:t>ιτήρησης</a:t>
          </a:r>
          <a:r>
            <a:rPr lang="en-US" dirty="0">
              <a:latin typeface="Arial"/>
              <a:cs typeface="Arial"/>
            </a:rPr>
            <a:t> </a:t>
          </a:r>
          <a:r>
            <a:rPr lang="en-US" dirty="0" err="1">
              <a:latin typeface="Arial"/>
              <a:cs typeface="Arial"/>
            </a:rPr>
            <a:t>οδίγησης</a:t>
          </a:r>
        </a:p>
      </dgm:t>
    </dgm:pt>
    <dgm:pt modelId="{18A099CF-0A9A-4166-8144-FE32EC500C40}" type="parTrans" cxnId="{2F536767-CC1A-4543-933E-F70BD812783F}">
      <dgm:prSet/>
      <dgm:spPr/>
      <dgm:t>
        <a:bodyPr/>
        <a:lstStyle/>
        <a:p>
          <a:endParaRPr lang="en-US"/>
        </a:p>
      </dgm:t>
    </dgm:pt>
    <dgm:pt modelId="{578D9B13-802D-4CA7-AFBA-F1BDBB921D9A}" type="sibTrans" cxnId="{2F536767-CC1A-4543-933E-F70BD812783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CBC0B8C-FDA4-40F7-83CB-5AC9042C9016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dirty="0">
              <a:latin typeface="Arial"/>
              <a:cs typeface="Arial"/>
            </a:rPr>
            <a:t>Κυβερνητική επιτήρηση</a:t>
          </a:r>
        </a:p>
      </dgm:t>
    </dgm:pt>
    <dgm:pt modelId="{E706DA4F-7228-4F05-A0B5-63DF4C5BA995}" type="parTrans" cxnId="{35E9139E-007D-46DF-8D91-5815C7C3A3FE}">
      <dgm:prSet/>
      <dgm:spPr/>
      <dgm:t>
        <a:bodyPr/>
        <a:lstStyle/>
        <a:p>
          <a:endParaRPr lang="en-US"/>
        </a:p>
      </dgm:t>
    </dgm:pt>
    <dgm:pt modelId="{F07714C8-781F-408E-9445-F2C1E7AA9FD8}" type="sibTrans" cxnId="{35E9139E-007D-46DF-8D91-5815C7C3A3FE}">
      <dgm:prSet/>
      <dgm:spPr/>
      <dgm:t>
        <a:bodyPr/>
        <a:lstStyle/>
        <a:p>
          <a:endParaRPr lang="en-US"/>
        </a:p>
      </dgm:t>
    </dgm:pt>
    <dgm:pt modelId="{94C81AFC-5D0D-4E42-93B3-501ED68FC1BB}" type="pres">
      <dgm:prSet presAssocID="{C079937E-4188-4465-9D1D-6E9AED99B6AC}" presName="root" presStyleCnt="0">
        <dgm:presLayoutVars>
          <dgm:dir/>
          <dgm:resizeHandles val="exact"/>
        </dgm:presLayoutVars>
      </dgm:prSet>
      <dgm:spPr/>
    </dgm:pt>
    <dgm:pt modelId="{818F409C-6925-431E-8AD3-04B2B277149B}" type="pres">
      <dgm:prSet presAssocID="{C079937E-4188-4465-9D1D-6E9AED99B6AC}" presName="container" presStyleCnt="0">
        <dgm:presLayoutVars>
          <dgm:dir/>
          <dgm:resizeHandles val="exact"/>
        </dgm:presLayoutVars>
      </dgm:prSet>
      <dgm:spPr/>
    </dgm:pt>
    <dgm:pt modelId="{D21D72C2-3D09-4714-A62A-03F15017596A}" type="pres">
      <dgm:prSet presAssocID="{7BCB1F46-9FB2-4B6C-AC21-B46191A8F111}" presName="compNode" presStyleCnt="0"/>
      <dgm:spPr/>
    </dgm:pt>
    <dgm:pt modelId="{F29AAE89-75FF-437F-8CD5-047866B60D7A}" type="pres">
      <dgm:prSet presAssocID="{7BCB1F46-9FB2-4B6C-AC21-B46191A8F111}" presName="iconBgRect" presStyleLbl="bgShp" presStyleIdx="0" presStyleCnt="3"/>
      <dgm:spPr/>
    </dgm:pt>
    <dgm:pt modelId="{E6427D00-7078-4509-9562-6DF9531A0736}" type="pres">
      <dgm:prSet presAssocID="{7BCB1F46-9FB2-4B6C-AC21-B46191A8F11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Γάντια χωρίς δάχτυλα"/>
        </a:ext>
      </dgm:extLst>
    </dgm:pt>
    <dgm:pt modelId="{90EE1BC1-3FDE-4D89-8D60-D7CFA4EB3DA8}" type="pres">
      <dgm:prSet presAssocID="{7BCB1F46-9FB2-4B6C-AC21-B46191A8F111}" presName="spaceRect" presStyleCnt="0"/>
      <dgm:spPr/>
    </dgm:pt>
    <dgm:pt modelId="{A4E4CA87-DBD4-44DE-AD91-C7185E827633}" type="pres">
      <dgm:prSet presAssocID="{7BCB1F46-9FB2-4B6C-AC21-B46191A8F111}" presName="textRect" presStyleLbl="revTx" presStyleIdx="0" presStyleCnt="3">
        <dgm:presLayoutVars>
          <dgm:chMax val="1"/>
          <dgm:chPref val="1"/>
        </dgm:presLayoutVars>
      </dgm:prSet>
      <dgm:spPr/>
    </dgm:pt>
    <dgm:pt modelId="{A3B915A4-68C3-43AA-B1E9-F2F8820C4FD4}" type="pres">
      <dgm:prSet presAssocID="{C51869EB-F9B1-4D95-B4AE-C7448F51F2FB}" presName="sibTrans" presStyleLbl="sibTrans2D1" presStyleIdx="0" presStyleCnt="0"/>
      <dgm:spPr/>
    </dgm:pt>
    <dgm:pt modelId="{E6CF814B-BD0C-4161-A62B-FAA9AD69A687}" type="pres">
      <dgm:prSet presAssocID="{4BD2D135-D7FF-481F-BEBB-2D8203BEA4DB}" presName="compNode" presStyleCnt="0"/>
      <dgm:spPr/>
    </dgm:pt>
    <dgm:pt modelId="{177C81C0-27B5-456D-B85D-AE66A1E62550}" type="pres">
      <dgm:prSet presAssocID="{4BD2D135-D7FF-481F-BEBB-2D8203BEA4DB}" presName="iconBgRect" presStyleLbl="bgShp" presStyleIdx="1" presStyleCnt="3"/>
      <dgm:spPr/>
    </dgm:pt>
    <dgm:pt modelId="{C540A4E5-45A6-4363-BF03-E019DB95B00B}" type="pres">
      <dgm:prSet presAssocID="{4BD2D135-D7FF-481F-BEBB-2D8203BEA4D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Αυτοκίνητο"/>
        </a:ext>
      </dgm:extLst>
    </dgm:pt>
    <dgm:pt modelId="{1612D7A8-5048-4985-8D21-0E2CCAA8DA5A}" type="pres">
      <dgm:prSet presAssocID="{4BD2D135-D7FF-481F-BEBB-2D8203BEA4DB}" presName="spaceRect" presStyleCnt="0"/>
      <dgm:spPr/>
    </dgm:pt>
    <dgm:pt modelId="{77FD12DA-DFF8-4748-A448-E4AE4BCCE1A5}" type="pres">
      <dgm:prSet presAssocID="{4BD2D135-D7FF-481F-BEBB-2D8203BEA4DB}" presName="textRect" presStyleLbl="revTx" presStyleIdx="1" presStyleCnt="3">
        <dgm:presLayoutVars>
          <dgm:chMax val="1"/>
          <dgm:chPref val="1"/>
        </dgm:presLayoutVars>
      </dgm:prSet>
      <dgm:spPr/>
    </dgm:pt>
    <dgm:pt modelId="{10628468-CF50-4B91-A925-187D39F10765}" type="pres">
      <dgm:prSet presAssocID="{578D9B13-802D-4CA7-AFBA-F1BDBB921D9A}" presName="sibTrans" presStyleLbl="sibTrans2D1" presStyleIdx="0" presStyleCnt="0"/>
      <dgm:spPr/>
    </dgm:pt>
    <dgm:pt modelId="{B8911241-E209-4D86-BBD5-7D22D277EC07}" type="pres">
      <dgm:prSet presAssocID="{5CBC0B8C-FDA4-40F7-83CB-5AC9042C9016}" presName="compNode" presStyleCnt="0"/>
      <dgm:spPr/>
    </dgm:pt>
    <dgm:pt modelId="{5942CCB4-BFB1-4632-B974-2296F6A0002E}" type="pres">
      <dgm:prSet presAssocID="{5CBC0B8C-FDA4-40F7-83CB-5AC9042C9016}" presName="iconBgRect" presStyleLbl="bgShp" presStyleIdx="2" presStyleCnt="3"/>
      <dgm:spPr/>
    </dgm:pt>
    <dgm:pt modelId="{F5123D1C-8CE1-4E51-AB0F-D3EDAE853DB7}" type="pres">
      <dgm:prSet presAssocID="{5CBC0B8C-FDA4-40F7-83CB-5AC9042C901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curity Camera"/>
        </a:ext>
      </dgm:extLst>
    </dgm:pt>
    <dgm:pt modelId="{2411455B-54C4-4539-B619-E60AB103C170}" type="pres">
      <dgm:prSet presAssocID="{5CBC0B8C-FDA4-40F7-83CB-5AC9042C9016}" presName="spaceRect" presStyleCnt="0"/>
      <dgm:spPr/>
    </dgm:pt>
    <dgm:pt modelId="{D6593C7C-FF48-4195-812A-B4A6E95E7AFF}" type="pres">
      <dgm:prSet presAssocID="{5CBC0B8C-FDA4-40F7-83CB-5AC9042C901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3DA9D21-7B98-4B8A-95BF-9AEDD9023163}" type="presOf" srcId="{578D9B13-802D-4CA7-AFBA-F1BDBB921D9A}" destId="{10628468-CF50-4B91-A925-187D39F10765}" srcOrd="0" destOrd="0" presId="urn:microsoft.com/office/officeart/2018/2/layout/IconCircleList"/>
    <dgm:cxn modelId="{A7E93935-2113-44F6-A2CB-996000D020EB}" type="presOf" srcId="{C079937E-4188-4465-9D1D-6E9AED99B6AC}" destId="{94C81AFC-5D0D-4E42-93B3-501ED68FC1BB}" srcOrd="0" destOrd="0" presId="urn:microsoft.com/office/officeart/2018/2/layout/IconCircleList"/>
    <dgm:cxn modelId="{F9332F5D-A1CD-4AEB-A41B-76C8AA9B1B2D}" type="presOf" srcId="{4BD2D135-D7FF-481F-BEBB-2D8203BEA4DB}" destId="{77FD12DA-DFF8-4748-A448-E4AE4BCCE1A5}" srcOrd="0" destOrd="0" presId="urn:microsoft.com/office/officeart/2018/2/layout/IconCircleList"/>
    <dgm:cxn modelId="{F0193761-58C8-4108-88F9-A09902F8FD1E}" type="presOf" srcId="{7BCB1F46-9FB2-4B6C-AC21-B46191A8F111}" destId="{A4E4CA87-DBD4-44DE-AD91-C7185E827633}" srcOrd="0" destOrd="0" presId="urn:microsoft.com/office/officeart/2018/2/layout/IconCircleList"/>
    <dgm:cxn modelId="{2F536767-CC1A-4543-933E-F70BD812783F}" srcId="{C079937E-4188-4465-9D1D-6E9AED99B6AC}" destId="{4BD2D135-D7FF-481F-BEBB-2D8203BEA4DB}" srcOrd="1" destOrd="0" parTransId="{18A099CF-0A9A-4166-8144-FE32EC500C40}" sibTransId="{578D9B13-802D-4CA7-AFBA-F1BDBB921D9A}"/>
    <dgm:cxn modelId="{BFCB4679-0808-449F-90D7-BEF72443EAAA}" type="presOf" srcId="{5CBC0B8C-FDA4-40F7-83CB-5AC9042C9016}" destId="{D6593C7C-FF48-4195-812A-B4A6E95E7AFF}" srcOrd="0" destOrd="0" presId="urn:microsoft.com/office/officeart/2018/2/layout/IconCircleList"/>
    <dgm:cxn modelId="{22A5227B-463B-41E1-9CF9-9F694B8BDAAE}" type="presOf" srcId="{C51869EB-F9B1-4D95-B4AE-C7448F51F2FB}" destId="{A3B915A4-68C3-43AA-B1E9-F2F8820C4FD4}" srcOrd="0" destOrd="0" presId="urn:microsoft.com/office/officeart/2018/2/layout/IconCircleList"/>
    <dgm:cxn modelId="{35E9139E-007D-46DF-8D91-5815C7C3A3FE}" srcId="{C079937E-4188-4465-9D1D-6E9AED99B6AC}" destId="{5CBC0B8C-FDA4-40F7-83CB-5AC9042C9016}" srcOrd="2" destOrd="0" parTransId="{E706DA4F-7228-4F05-A0B5-63DF4C5BA995}" sibTransId="{F07714C8-781F-408E-9445-F2C1E7AA9FD8}"/>
    <dgm:cxn modelId="{4B4639FC-4CB2-410B-AB72-8C64A26086C0}" srcId="{C079937E-4188-4465-9D1D-6E9AED99B6AC}" destId="{7BCB1F46-9FB2-4B6C-AC21-B46191A8F111}" srcOrd="0" destOrd="0" parTransId="{D4CEDE96-6CDF-4A04-A174-F68BF42E18D6}" sibTransId="{C51869EB-F9B1-4D95-B4AE-C7448F51F2FB}"/>
    <dgm:cxn modelId="{EC9DABFB-E10F-46BD-9DBE-BB806F207CFD}" type="presParOf" srcId="{94C81AFC-5D0D-4E42-93B3-501ED68FC1BB}" destId="{818F409C-6925-431E-8AD3-04B2B277149B}" srcOrd="0" destOrd="0" presId="urn:microsoft.com/office/officeart/2018/2/layout/IconCircleList"/>
    <dgm:cxn modelId="{CF69A24C-F864-4815-ADB6-148B6104DA31}" type="presParOf" srcId="{818F409C-6925-431E-8AD3-04B2B277149B}" destId="{D21D72C2-3D09-4714-A62A-03F15017596A}" srcOrd="0" destOrd="0" presId="urn:microsoft.com/office/officeart/2018/2/layout/IconCircleList"/>
    <dgm:cxn modelId="{AD60C461-013B-417D-9128-FBB1AB40505D}" type="presParOf" srcId="{D21D72C2-3D09-4714-A62A-03F15017596A}" destId="{F29AAE89-75FF-437F-8CD5-047866B60D7A}" srcOrd="0" destOrd="0" presId="urn:microsoft.com/office/officeart/2018/2/layout/IconCircleList"/>
    <dgm:cxn modelId="{4D0048C3-FFDE-4FC2-81D0-DC7E6182FECA}" type="presParOf" srcId="{D21D72C2-3D09-4714-A62A-03F15017596A}" destId="{E6427D00-7078-4509-9562-6DF9531A0736}" srcOrd="1" destOrd="0" presId="urn:microsoft.com/office/officeart/2018/2/layout/IconCircleList"/>
    <dgm:cxn modelId="{24040393-8D23-4DF0-80FA-D1CEACD6F509}" type="presParOf" srcId="{D21D72C2-3D09-4714-A62A-03F15017596A}" destId="{90EE1BC1-3FDE-4D89-8D60-D7CFA4EB3DA8}" srcOrd="2" destOrd="0" presId="urn:microsoft.com/office/officeart/2018/2/layout/IconCircleList"/>
    <dgm:cxn modelId="{E037A7FC-2BF6-46BF-A935-224F10968688}" type="presParOf" srcId="{D21D72C2-3D09-4714-A62A-03F15017596A}" destId="{A4E4CA87-DBD4-44DE-AD91-C7185E827633}" srcOrd="3" destOrd="0" presId="urn:microsoft.com/office/officeart/2018/2/layout/IconCircleList"/>
    <dgm:cxn modelId="{9F1795C5-5497-404B-AD92-79529C299955}" type="presParOf" srcId="{818F409C-6925-431E-8AD3-04B2B277149B}" destId="{A3B915A4-68C3-43AA-B1E9-F2F8820C4FD4}" srcOrd="1" destOrd="0" presId="urn:microsoft.com/office/officeart/2018/2/layout/IconCircleList"/>
    <dgm:cxn modelId="{5A818284-F5BF-421E-B986-9D9D2456C591}" type="presParOf" srcId="{818F409C-6925-431E-8AD3-04B2B277149B}" destId="{E6CF814B-BD0C-4161-A62B-FAA9AD69A687}" srcOrd="2" destOrd="0" presId="urn:microsoft.com/office/officeart/2018/2/layout/IconCircleList"/>
    <dgm:cxn modelId="{9A100596-AB50-40A5-A3C4-8F4F7CD9680E}" type="presParOf" srcId="{E6CF814B-BD0C-4161-A62B-FAA9AD69A687}" destId="{177C81C0-27B5-456D-B85D-AE66A1E62550}" srcOrd="0" destOrd="0" presId="urn:microsoft.com/office/officeart/2018/2/layout/IconCircleList"/>
    <dgm:cxn modelId="{4B1A5296-F694-40FC-A1AC-9CDB158938A3}" type="presParOf" srcId="{E6CF814B-BD0C-4161-A62B-FAA9AD69A687}" destId="{C540A4E5-45A6-4363-BF03-E019DB95B00B}" srcOrd="1" destOrd="0" presId="urn:microsoft.com/office/officeart/2018/2/layout/IconCircleList"/>
    <dgm:cxn modelId="{C075DD15-0675-4D5D-984F-E255CEB9D0DA}" type="presParOf" srcId="{E6CF814B-BD0C-4161-A62B-FAA9AD69A687}" destId="{1612D7A8-5048-4985-8D21-0E2CCAA8DA5A}" srcOrd="2" destOrd="0" presId="urn:microsoft.com/office/officeart/2018/2/layout/IconCircleList"/>
    <dgm:cxn modelId="{2D38824C-BF41-4A96-AC26-849281843CBF}" type="presParOf" srcId="{E6CF814B-BD0C-4161-A62B-FAA9AD69A687}" destId="{77FD12DA-DFF8-4748-A448-E4AE4BCCE1A5}" srcOrd="3" destOrd="0" presId="urn:microsoft.com/office/officeart/2018/2/layout/IconCircleList"/>
    <dgm:cxn modelId="{5BA964EE-311E-436D-9F1C-C9AE4F9EEA87}" type="presParOf" srcId="{818F409C-6925-431E-8AD3-04B2B277149B}" destId="{10628468-CF50-4B91-A925-187D39F10765}" srcOrd="3" destOrd="0" presId="urn:microsoft.com/office/officeart/2018/2/layout/IconCircleList"/>
    <dgm:cxn modelId="{CAD20776-30D2-4D33-85F2-A0DF749400ED}" type="presParOf" srcId="{818F409C-6925-431E-8AD3-04B2B277149B}" destId="{B8911241-E209-4D86-BBD5-7D22D277EC07}" srcOrd="4" destOrd="0" presId="urn:microsoft.com/office/officeart/2018/2/layout/IconCircleList"/>
    <dgm:cxn modelId="{40A7C914-979E-4D63-8DDE-084EAB092148}" type="presParOf" srcId="{B8911241-E209-4D86-BBD5-7D22D277EC07}" destId="{5942CCB4-BFB1-4632-B974-2296F6A0002E}" srcOrd="0" destOrd="0" presId="urn:microsoft.com/office/officeart/2018/2/layout/IconCircleList"/>
    <dgm:cxn modelId="{0D0699D6-97F7-42F3-B9A3-938096B3A2E8}" type="presParOf" srcId="{B8911241-E209-4D86-BBD5-7D22D277EC07}" destId="{F5123D1C-8CE1-4E51-AB0F-D3EDAE853DB7}" srcOrd="1" destOrd="0" presId="urn:microsoft.com/office/officeart/2018/2/layout/IconCircleList"/>
    <dgm:cxn modelId="{6B2515F2-EA5E-4237-AABA-BA8F21DD39FA}" type="presParOf" srcId="{B8911241-E209-4D86-BBD5-7D22D277EC07}" destId="{2411455B-54C4-4539-B619-E60AB103C170}" srcOrd="2" destOrd="0" presId="urn:microsoft.com/office/officeart/2018/2/layout/IconCircleList"/>
    <dgm:cxn modelId="{0836AB9F-3C59-4B5B-8DD3-8464620B2C12}" type="presParOf" srcId="{B8911241-E209-4D86-BBD5-7D22D277EC07}" destId="{D6593C7C-FF48-4195-812A-B4A6E95E7AF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D7AE-38C1-4C98-B53A-18D991E446D8}">
      <dsp:nvSpPr>
        <dsp:cNvPr id="0" name=""/>
        <dsp:cNvSpPr/>
      </dsp:nvSpPr>
      <dsp:spPr>
        <a:xfrm>
          <a:off x="1282" y="625605"/>
          <a:ext cx="4501667" cy="28585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06AB1-EAC9-4E05-A841-E987425AD83D}">
      <dsp:nvSpPr>
        <dsp:cNvPr id="0" name=""/>
        <dsp:cNvSpPr/>
      </dsp:nvSpPr>
      <dsp:spPr>
        <a:xfrm>
          <a:off x="501467" y="1100781"/>
          <a:ext cx="4501667" cy="28585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latin typeface="Arial"/>
              <a:cs typeface="Arial"/>
            </a:rPr>
            <a:t>Τρίτοι παρόχοι που υπάρχουν για να παρέχουν υπηρεσίες εκμεταλλεύονται τις γνώσεις αυτές προς όφελος τους. Γνωρίζουν ακριβώς ποιος είναι ο καταναλωτής τους συλλέγοντας όλα αυτά τα δεδομένα.</a:t>
          </a:r>
          <a:endParaRPr lang="en-US" sz="2400" kern="1200" dirty="0">
            <a:latin typeface="Arial"/>
            <a:cs typeface="Arial"/>
          </a:endParaRPr>
        </a:p>
      </dsp:txBody>
      <dsp:txXfrm>
        <a:off x="585191" y="1184505"/>
        <a:ext cx="4334219" cy="2691110"/>
      </dsp:txXfrm>
    </dsp:sp>
    <dsp:sp modelId="{2E71EDE2-2224-4306-8982-021026406E6A}">
      <dsp:nvSpPr>
        <dsp:cNvPr id="0" name=""/>
        <dsp:cNvSpPr/>
      </dsp:nvSpPr>
      <dsp:spPr>
        <a:xfrm>
          <a:off x="5503320" y="625605"/>
          <a:ext cx="4501667" cy="28585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F32AB-0024-4C66-B04E-B211100AE2D6}">
      <dsp:nvSpPr>
        <dsp:cNvPr id="0" name=""/>
        <dsp:cNvSpPr/>
      </dsp:nvSpPr>
      <dsp:spPr>
        <a:xfrm>
          <a:off x="6003505" y="1100781"/>
          <a:ext cx="4501667" cy="285855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latin typeface="Arial"/>
              <a:cs typeface="Arial"/>
            </a:rPr>
            <a:t>Οι εταιρείες έχουν πολλά να κερδίσουν με ιδιωτικές πληροφορίες, δεν έχει σημασία αν είναι μικρές-μικροσκοπικές πληροφορίες</a:t>
          </a:r>
          <a:endParaRPr lang="en-US" sz="2400" kern="1200" dirty="0">
            <a:latin typeface="Arial"/>
            <a:cs typeface="Arial"/>
          </a:endParaRPr>
        </a:p>
      </dsp:txBody>
      <dsp:txXfrm>
        <a:off x="6087229" y="1184505"/>
        <a:ext cx="4334219" cy="26911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AAE89-75FF-437F-8CD5-047866B60D7A}">
      <dsp:nvSpPr>
        <dsp:cNvPr id="0" name=""/>
        <dsp:cNvSpPr/>
      </dsp:nvSpPr>
      <dsp:spPr>
        <a:xfrm>
          <a:off x="383183" y="1439581"/>
          <a:ext cx="815013" cy="81501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427D00-7078-4509-9562-6DF9531A0736}">
      <dsp:nvSpPr>
        <dsp:cNvPr id="0" name=""/>
        <dsp:cNvSpPr/>
      </dsp:nvSpPr>
      <dsp:spPr>
        <a:xfrm>
          <a:off x="554336" y="1610734"/>
          <a:ext cx="472707" cy="4727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4CA87-DBD4-44DE-AD91-C7185E827633}">
      <dsp:nvSpPr>
        <dsp:cNvPr id="0" name=""/>
        <dsp:cNvSpPr/>
      </dsp:nvSpPr>
      <dsp:spPr>
        <a:xfrm>
          <a:off x="1372842" y="1439581"/>
          <a:ext cx="1921102" cy="815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latin typeface="Arial"/>
              <a:cs typeface="Arial"/>
            </a:rPr>
            <a:t>Υπηρεσία </a:t>
          </a:r>
          <a:r>
            <a:rPr lang="el-GR" sz="1900" kern="1200" dirty="0" err="1">
              <a:latin typeface="Arial"/>
              <a:cs typeface="Arial"/>
            </a:rPr>
            <a:t>OnStar</a:t>
          </a:r>
          <a:endParaRPr lang="el-GR" sz="1900" kern="1200" dirty="0">
            <a:latin typeface="Arial"/>
            <a:cs typeface="Arial"/>
          </a:endParaRPr>
        </a:p>
      </dsp:txBody>
      <dsp:txXfrm>
        <a:off x="1372842" y="1439581"/>
        <a:ext cx="1921102" cy="815013"/>
      </dsp:txXfrm>
    </dsp:sp>
    <dsp:sp modelId="{177C81C0-27B5-456D-B85D-AE66A1E62550}">
      <dsp:nvSpPr>
        <dsp:cNvPr id="0" name=""/>
        <dsp:cNvSpPr/>
      </dsp:nvSpPr>
      <dsp:spPr>
        <a:xfrm>
          <a:off x="3628682" y="1439581"/>
          <a:ext cx="815013" cy="81501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40A4E5-45A6-4363-BF03-E019DB95B00B}">
      <dsp:nvSpPr>
        <dsp:cNvPr id="0" name=""/>
        <dsp:cNvSpPr/>
      </dsp:nvSpPr>
      <dsp:spPr>
        <a:xfrm>
          <a:off x="3799835" y="1610734"/>
          <a:ext cx="472707" cy="4727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D12DA-DFF8-4748-A448-E4AE4BCCE1A5}">
      <dsp:nvSpPr>
        <dsp:cNvPr id="0" name=""/>
        <dsp:cNvSpPr/>
      </dsp:nvSpPr>
      <dsp:spPr>
        <a:xfrm>
          <a:off x="4618342" y="1439581"/>
          <a:ext cx="1921102" cy="815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Arial"/>
              <a:cs typeface="Arial"/>
            </a:rPr>
            <a:t>Υπ</a:t>
          </a:r>
          <a:r>
            <a:rPr lang="en-US" sz="1900" kern="1200" dirty="0" err="1">
              <a:latin typeface="Arial"/>
              <a:cs typeface="Arial"/>
            </a:rPr>
            <a:t>ηρεσί</a:t>
          </a:r>
          <a:r>
            <a:rPr lang="en-US" sz="1900" kern="1200" dirty="0">
              <a:latin typeface="Arial"/>
              <a:cs typeface="Arial"/>
            </a:rPr>
            <a:t>α Eπ</a:t>
          </a:r>
          <a:r>
            <a:rPr lang="en-US" sz="1900" kern="1200" dirty="0" err="1">
              <a:latin typeface="Arial"/>
              <a:cs typeface="Arial"/>
            </a:rPr>
            <a:t>ιτήρησης</a:t>
          </a:r>
          <a:r>
            <a:rPr lang="en-US" sz="1900" kern="1200" dirty="0">
              <a:latin typeface="Arial"/>
              <a:cs typeface="Arial"/>
            </a:rPr>
            <a:t> </a:t>
          </a:r>
          <a:r>
            <a:rPr lang="en-US" sz="1900" kern="1200" dirty="0" err="1">
              <a:latin typeface="Arial"/>
              <a:cs typeface="Arial"/>
            </a:rPr>
            <a:t>οδίγησης</a:t>
          </a:r>
        </a:p>
      </dsp:txBody>
      <dsp:txXfrm>
        <a:off x="4618342" y="1439581"/>
        <a:ext cx="1921102" cy="815013"/>
      </dsp:txXfrm>
    </dsp:sp>
    <dsp:sp modelId="{5942CCB4-BFB1-4632-B974-2296F6A0002E}">
      <dsp:nvSpPr>
        <dsp:cNvPr id="0" name=""/>
        <dsp:cNvSpPr/>
      </dsp:nvSpPr>
      <dsp:spPr>
        <a:xfrm>
          <a:off x="6874182" y="1439581"/>
          <a:ext cx="815013" cy="81501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23D1C-8CE1-4E51-AB0F-D3EDAE853DB7}">
      <dsp:nvSpPr>
        <dsp:cNvPr id="0" name=""/>
        <dsp:cNvSpPr/>
      </dsp:nvSpPr>
      <dsp:spPr>
        <a:xfrm>
          <a:off x="7045335" y="1610734"/>
          <a:ext cx="472707" cy="47270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93C7C-FF48-4195-812A-B4A6E95E7AFF}">
      <dsp:nvSpPr>
        <dsp:cNvPr id="0" name=""/>
        <dsp:cNvSpPr/>
      </dsp:nvSpPr>
      <dsp:spPr>
        <a:xfrm>
          <a:off x="7863841" y="1439581"/>
          <a:ext cx="1921102" cy="815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Arial"/>
              <a:cs typeface="Arial"/>
            </a:rPr>
            <a:t>Κυβερνητική επιτήρηση</a:t>
          </a:r>
        </a:p>
      </dsp:txBody>
      <dsp:txXfrm>
        <a:off x="7863841" y="1439581"/>
        <a:ext cx="1921102" cy="815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26288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4337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4621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6943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0866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680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1033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6094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3480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4366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147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1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32" r:id="rId5"/>
    <p:sldLayoutId id="2147483937" r:id="rId6"/>
    <p:sldLayoutId id="2147483933" r:id="rId7"/>
    <p:sldLayoutId id="2147483934" r:id="rId8"/>
    <p:sldLayoutId id="2147483935" r:id="rId9"/>
    <p:sldLayoutId id="2147483936" r:id="rId10"/>
    <p:sldLayoutId id="214748393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" name="Rectangle 196">
            <a:extLst>
              <a:ext uri="{FF2B5EF4-FFF2-40B4-BE49-F238E27FC236}">
                <a16:creationId xmlns:a16="http://schemas.microsoft.com/office/drawing/2014/main" id="{8EE94D8D-BC47-413E-91AB-A2FCCE172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38200" y="4271749"/>
            <a:ext cx="10515600" cy="1092050"/>
          </a:xfrm>
        </p:spPr>
        <p:txBody>
          <a:bodyPr>
            <a:normAutofit/>
          </a:bodyPr>
          <a:lstStyle/>
          <a:p>
            <a:pPr algn="ctr"/>
            <a:r>
              <a:rPr lang="en-US" sz="3200" b="0" dirty="0" err="1">
                <a:latin typeface="Aptos"/>
                <a:ea typeface="+mj-lt"/>
                <a:cs typeface="+mj-lt"/>
              </a:rPr>
              <a:t>Προσω</a:t>
            </a:r>
            <a:r>
              <a:rPr lang="en-US" sz="3200" b="0" dirty="0">
                <a:latin typeface="Aptos"/>
                <a:ea typeface="+mj-lt"/>
                <a:cs typeface="+mj-lt"/>
              </a:rPr>
              <a:t>π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ικά</a:t>
            </a:r>
            <a:r>
              <a:rPr lang="en-US" sz="3200" b="0" dirty="0">
                <a:latin typeface="Aptos"/>
                <a:ea typeface="+mj-lt"/>
                <a:cs typeface="+mj-lt"/>
              </a:rPr>
              <a:t> 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δεδομέν</a:t>
            </a:r>
            <a:r>
              <a:rPr lang="en-US" sz="3200" b="0" dirty="0">
                <a:latin typeface="Aptos"/>
                <a:ea typeface="+mj-lt"/>
                <a:cs typeface="+mj-lt"/>
              </a:rPr>
              <a:t>α 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γι</a:t>
            </a:r>
            <a:r>
              <a:rPr lang="en-US" sz="3200" b="0" dirty="0">
                <a:latin typeface="Aptos"/>
                <a:ea typeface="+mj-lt"/>
                <a:cs typeface="+mj-lt"/>
              </a:rPr>
              <a:t>α 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ηλεκτρικά</a:t>
            </a:r>
            <a:r>
              <a:rPr lang="en-US" sz="3200" b="0" dirty="0">
                <a:latin typeface="Aptos"/>
                <a:ea typeface="+mj-lt"/>
                <a:cs typeface="+mj-lt"/>
              </a:rPr>
              <a:t> α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υτοκίνητ</a:t>
            </a:r>
            <a:r>
              <a:rPr lang="en-US" sz="3200" b="0" dirty="0">
                <a:latin typeface="Aptos"/>
                <a:ea typeface="+mj-lt"/>
                <a:cs typeface="+mj-lt"/>
              </a:rPr>
              <a:t>α και 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έξυ</a:t>
            </a:r>
            <a:r>
              <a:rPr lang="en-US" sz="3200" b="0" dirty="0">
                <a:latin typeface="Aptos"/>
                <a:ea typeface="+mj-lt"/>
                <a:cs typeface="+mj-lt"/>
              </a:rPr>
              <a:t>π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νο</a:t>
            </a:r>
            <a:r>
              <a:rPr lang="en-US" sz="3200" b="0" dirty="0">
                <a:latin typeface="Aptos"/>
                <a:ea typeface="+mj-lt"/>
                <a:cs typeface="+mj-lt"/>
              </a:rPr>
              <a:t> π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ερι</a:t>
            </a:r>
            <a:r>
              <a:rPr lang="en-US" sz="3200" b="0" dirty="0">
                <a:latin typeface="Aptos"/>
                <a:ea typeface="+mj-lt"/>
                <a:cs typeface="+mj-lt"/>
              </a:rPr>
              <a:t>β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άλλον</a:t>
            </a:r>
            <a:r>
              <a:rPr lang="en-US" sz="3200" b="0" dirty="0">
                <a:latin typeface="Aptos"/>
                <a:ea typeface="+mj-lt"/>
                <a:cs typeface="+mj-lt"/>
              </a:rPr>
              <a:t> α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υτόμ</a:t>
            </a:r>
            <a:r>
              <a:rPr lang="en-US" sz="3200" b="0" dirty="0">
                <a:latin typeface="Aptos"/>
                <a:ea typeface="+mj-lt"/>
                <a:cs typeface="+mj-lt"/>
              </a:rPr>
              <a:t>α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της</a:t>
            </a:r>
            <a:r>
              <a:rPr lang="en-US" sz="3200" b="0" dirty="0">
                <a:latin typeface="Aptos"/>
                <a:ea typeface="+mj-lt"/>
                <a:cs typeface="+mj-lt"/>
              </a:rPr>
              <a:t> </a:t>
            </a:r>
            <a:r>
              <a:rPr lang="en-US" sz="3200" b="0" dirty="0" err="1">
                <a:latin typeface="Aptos"/>
                <a:ea typeface="+mj-lt"/>
                <a:cs typeface="+mj-lt"/>
              </a:rPr>
              <a:t>οδήγησης</a:t>
            </a:r>
            <a:r>
              <a:rPr lang="en-US" sz="3200" b="0" dirty="0">
                <a:latin typeface="Aptos"/>
                <a:ea typeface="+mj-lt"/>
                <a:cs typeface="+mj-lt"/>
              </a:rPr>
              <a:t>. </a:t>
            </a:r>
            <a:endParaRPr lang="en-US" sz="3200" b="0" dirty="0">
              <a:latin typeface="Aptos"/>
              <a:cs typeface="Arial"/>
            </a:endParaRPr>
          </a:p>
        </p:txBody>
      </p:sp>
      <p:sp useBgFill="1">
        <p:nvSpPr>
          <p:cNvPr id="206" name="Rectangle 198">
            <a:extLst>
              <a:ext uri="{FF2B5EF4-FFF2-40B4-BE49-F238E27FC236}">
                <a16:creationId xmlns:a16="http://schemas.microsoft.com/office/drawing/2014/main" id="{284A8429-F65A-490D-96E4-1158D3E8A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41771"/>
            <a:ext cx="10515599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220089" y="5557656"/>
            <a:ext cx="9751823" cy="5826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l-GR" sz="2400">
                <a:latin typeface="Arial"/>
                <a:cs typeface="Calibri"/>
              </a:rPr>
              <a:t>ΦΙΛΙΠΠΟΣ ΧΑΤΖΗΦΙΛΙΠΠΟΥ</a:t>
            </a:r>
            <a:endParaRPr lang="el-GR" sz="2400">
              <a:latin typeface="Arial"/>
              <a:cs typeface="Arial"/>
            </a:endParaRPr>
          </a:p>
        </p:txBody>
      </p:sp>
      <p:pic>
        <p:nvPicPr>
          <p:cNvPr id="4" name="Εικόνα 3" descr="Εικόνα που περιέχει κείμενο, ανθρώπινο πρόσωπο, στιγμιότυπο οθόνης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5CE5A5D6-B0B2-7952-9FD5-D6CFED344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990959"/>
            <a:ext cx="10515599" cy="2471165"/>
          </a:xfrm>
          <a:prstGeom prst="rect">
            <a:avLst/>
          </a:prstGeom>
        </p:spPr>
      </p:pic>
      <p:sp>
        <p:nvSpPr>
          <p:cNvPr id="207" name="Rectangle 200">
            <a:extLst>
              <a:ext uri="{FF2B5EF4-FFF2-40B4-BE49-F238E27FC236}">
                <a16:creationId xmlns:a16="http://schemas.microsoft.com/office/drawing/2014/main" id="{0F022291-A82B-4D23-A1E0-5F9BD684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41136" y="5905709"/>
            <a:ext cx="109728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E5045F1-88DF-812D-3398-E17739338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2F7D144-6436-04A8-B9B1-0BEC9900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l-GR">
                <a:ea typeface="+mj-lt"/>
                <a:cs typeface="+mj-lt"/>
              </a:rPr>
              <a:t>Καταστάσεις που εκθέτουν τους κανονισμούς του GDPR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A19FC22-C662-8069-6080-2370F3A58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2000" dirty="0">
                <a:latin typeface="Arial Narrow"/>
              </a:rPr>
              <a:t>Κατάρτιση προφίλ</a:t>
            </a:r>
          </a:p>
          <a:p>
            <a:r>
              <a:rPr lang="el-GR" sz="2000" dirty="0">
                <a:ea typeface="+mn-lt"/>
                <a:cs typeface="+mn-lt"/>
              </a:rPr>
              <a:t>Λογοδοσία με τρίτους</a:t>
            </a:r>
            <a:endParaRPr lang="el-GR" sz="2000" b="1" dirty="0">
              <a:latin typeface="Arial Narrow"/>
            </a:endParaRPr>
          </a:p>
          <a:p>
            <a:r>
              <a:rPr lang="en-US" sz="2000" dirty="0" err="1">
                <a:ea typeface="+mn-lt"/>
                <a:cs typeface="+mn-lt"/>
              </a:rPr>
              <a:t>Πρόσ</a:t>
            </a:r>
            <a:r>
              <a:rPr lang="en-US" sz="2000" dirty="0">
                <a:ea typeface="+mn-lt"/>
                <a:cs typeface="+mn-lt"/>
              </a:rPr>
              <a:t>βα</a:t>
            </a:r>
            <a:r>
              <a:rPr lang="en-US" sz="2000" dirty="0" err="1">
                <a:ea typeface="+mn-lt"/>
                <a:cs typeface="+mn-lt"/>
              </a:rPr>
              <a:t>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στ</a:t>
            </a:r>
            <a:r>
              <a:rPr lang="en-US" sz="2000" dirty="0">
                <a:ea typeface="+mn-lt"/>
                <a:cs typeface="+mn-lt"/>
              </a:rPr>
              <a:t>α </a:t>
            </a:r>
            <a:r>
              <a:rPr lang="en-US" sz="2000" dirty="0" err="1">
                <a:ea typeface="+mn-lt"/>
                <a:cs typeface="+mn-lt"/>
              </a:rPr>
              <a:t>δικά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του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δεδομέν</a:t>
            </a:r>
            <a:r>
              <a:rPr lang="en-US" sz="2000" dirty="0">
                <a:ea typeface="+mn-lt"/>
                <a:cs typeface="+mn-lt"/>
              </a:rPr>
              <a:t>α</a:t>
            </a:r>
          </a:p>
          <a:p>
            <a:r>
              <a:rPr lang="en-US" sz="2000" dirty="0" err="1">
                <a:latin typeface="Neue Haas Grotesk Text Pro"/>
              </a:rPr>
              <a:t>Δι</a:t>
            </a:r>
            <a:r>
              <a:rPr lang="en-US" sz="2000" dirty="0">
                <a:latin typeface="Neue Haas Grotesk Text Pro"/>
              </a:rPr>
              <a:t>α</a:t>
            </a:r>
            <a:r>
              <a:rPr lang="en-US" sz="2000" dirty="0" err="1">
                <a:latin typeface="Neue Haas Grotesk Text Pro"/>
              </a:rPr>
              <a:t>τήρηση</a:t>
            </a:r>
            <a:r>
              <a:rPr lang="en-US" sz="2000" dirty="0">
                <a:latin typeface="Neue Haas Grotesk Text Pro"/>
              </a:rPr>
              <a:t> α</a:t>
            </a:r>
            <a:r>
              <a:rPr lang="en-US" sz="2000" dirty="0" err="1">
                <a:latin typeface="Neue Haas Grotesk Text Pro"/>
              </a:rPr>
              <a:t>σφάλει</a:t>
            </a:r>
            <a:r>
              <a:rPr lang="en-US" sz="2000" dirty="0">
                <a:latin typeface="Neue Haas Grotesk Text Pro"/>
              </a:rPr>
              <a:t>ας</a:t>
            </a:r>
          </a:p>
          <a:p>
            <a:r>
              <a:rPr lang="en-US" sz="2000" dirty="0" err="1">
                <a:latin typeface="Neue Haas Grotesk Text Pro"/>
              </a:rPr>
              <a:t>Περιορισμός</a:t>
            </a:r>
            <a:r>
              <a:rPr lang="en-US" sz="2000" dirty="0">
                <a:latin typeface="Neue Haas Grotesk Text Pro"/>
              </a:rPr>
              <a:t> </a:t>
            </a:r>
            <a:r>
              <a:rPr lang="en-US" sz="2000" dirty="0" err="1">
                <a:latin typeface="Neue Haas Grotesk Text Pro"/>
              </a:rPr>
              <a:t>σκο</a:t>
            </a:r>
            <a:r>
              <a:rPr lang="en-US" sz="2000" dirty="0">
                <a:latin typeface="Neue Haas Grotesk Text Pro"/>
              </a:rPr>
              <a:t>π</a:t>
            </a:r>
            <a:r>
              <a:rPr lang="en-US" sz="2000" dirty="0" err="1">
                <a:latin typeface="Neue Haas Grotesk Text Pro"/>
              </a:rPr>
              <a:t>ού</a:t>
            </a:r>
            <a:r>
              <a:rPr lang="en-US" sz="2000" dirty="0">
                <a:latin typeface="Neue Haas Grotesk Text Pro"/>
              </a:rPr>
              <a:t> </a:t>
            </a:r>
            <a:r>
              <a:rPr lang="en-US" sz="2000" dirty="0" err="1">
                <a:latin typeface="Neue Haas Grotesk Text Pro"/>
              </a:rPr>
              <a:t>στη</a:t>
            </a:r>
            <a:r>
              <a:rPr lang="en-US" sz="2000" dirty="0">
                <a:latin typeface="Neue Haas Grotesk Text Pro"/>
              </a:rPr>
              <a:t> </a:t>
            </a:r>
            <a:r>
              <a:rPr lang="en-US" sz="2000" dirty="0" err="1">
                <a:latin typeface="Neue Haas Grotesk Text Pro"/>
              </a:rPr>
              <a:t>συλλογή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1FF10ED-FB45-E807-AFD1-AF5A3C09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616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8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4" name="Rectangle 10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6838569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91C41E7-08E9-0137-D175-E967DB295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978619"/>
            <a:ext cx="5991244" cy="1106424"/>
          </a:xfrm>
        </p:spPr>
        <p:txBody>
          <a:bodyPr>
            <a:normAutofit/>
          </a:bodyPr>
          <a:lstStyle/>
          <a:p>
            <a:r>
              <a:rPr lang="el-GR" sz="3200" err="1"/>
              <a:t>Παραδείγμα</a:t>
            </a:r>
            <a:r>
              <a:rPr lang="el-GR" sz="3200"/>
              <a:t> </a:t>
            </a:r>
            <a:r>
              <a:rPr lang="el-GR" sz="3200" err="1"/>
              <a:t>Tesla</a:t>
            </a:r>
            <a:r>
              <a:rPr lang="el-GR" sz="3200"/>
              <a:t> </a:t>
            </a:r>
          </a:p>
        </p:txBody>
      </p:sp>
      <p:sp>
        <p:nvSpPr>
          <p:cNvPr id="75" name="Rectangle 12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14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8" y="2093976"/>
            <a:ext cx="5846683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8249C41-513D-F439-6B29-4B0DF722A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72" y="2262051"/>
            <a:ext cx="6572276" cy="35602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1600" dirty="0">
                <a:latin typeface="Arial"/>
                <a:cs typeface="Arial"/>
              </a:rPr>
              <a:t>Συνεχής συλλογή προσωπικών δεδομένων όπως αναφέρεται στο </a:t>
            </a:r>
            <a:r>
              <a:rPr lang="el-GR" sz="1600" dirty="0">
                <a:latin typeface="Arial"/>
                <a:ea typeface="+mn-lt"/>
                <a:cs typeface="+mn-lt"/>
              </a:rPr>
              <a:t>εγχειρίδιο</a:t>
            </a:r>
            <a:r>
              <a:rPr lang="el-GR" sz="1600" dirty="0">
                <a:latin typeface="Arial"/>
                <a:cs typeface="Arial"/>
              </a:rPr>
              <a:t> δίνει μεγάλη πρόσβαση σε </a:t>
            </a:r>
            <a:r>
              <a:rPr lang="el-GR" sz="1600" dirty="0" err="1">
                <a:latin typeface="Arial"/>
                <a:cs typeface="Arial"/>
              </a:rPr>
              <a:t>Third</a:t>
            </a:r>
            <a:r>
              <a:rPr lang="el-GR" sz="1600" dirty="0">
                <a:latin typeface="Arial"/>
                <a:cs typeface="Arial"/>
              </a:rPr>
              <a:t> </a:t>
            </a:r>
            <a:r>
              <a:rPr lang="el-GR" sz="1600" dirty="0" err="1">
                <a:latin typeface="Arial"/>
                <a:cs typeface="Arial"/>
              </a:rPr>
              <a:t>Parties</a:t>
            </a:r>
            <a:r>
              <a:rPr lang="el-GR" sz="1600" dirty="0">
                <a:latin typeface="Arial"/>
                <a:cs typeface="Arial"/>
              </a:rPr>
              <a:t>, τα οποία συνεργάζεται για παροχή υπηρεσιών όπως:</a:t>
            </a:r>
          </a:p>
          <a:p>
            <a:pPr lvl="2"/>
            <a:r>
              <a:rPr lang="el-GR" sz="1600" dirty="0">
                <a:latin typeface="Arial"/>
                <a:cs typeface="Arial"/>
              </a:rPr>
              <a:t>Ιστορικό τοποθεσίας και κινήσεων </a:t>
            </a:r>
          </a:p>
          <a:p>
            <a:pPr lvl="2"/>
            <a:r>
              <a:rPr lang="en-US" sz="1600" dirty="0" err="1">
                <a:latin typeface="Arial"/>
                <a:cs typeface="Arial"/>
              </a:rPr>
              <a:t>Ηχογρ</a:t>
            </a:r>
            <a:r>
              <a:rPr lang="en-US" sz="1600" dirty="0">
                <a:latin typeface="Arial"/>
                <a:cs typeface="Arial"/>
              </a:rPr>
              <a:t>α</a:t>
            </a:r>
            <a:r>
              <a:rPr lang="en-US" sz="1600" dirty="0" err="1">
                <a:latin typeface="Arial"/>
                <a:cs typeface="Arial"/>
              </a:rPr>
              <a:t>φήσεις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φωνής</a:t>
            </a:r>
            <a:endParaRPr lang="en-US" sz="1600" dirty="0">
              <a:latin typeface="Arial"/>
              <a:cs typeface="Arial"/>
            </a:endParaRPr>
          </a:p>
          <a:p>
            <a:pPr lvl="2"/>
            <a:r>
              <a:rPr lang="en-US" sz="1600" dirty="0" err="1">
                <a:latin typeface="Arial"/>
                <a:ea typeface="+mn-lt"/>
                <a:cs typeface="+mn-lt"/>
              </a:rPr>
              <a:t>Χρήση</a:t>
            </a:r>
            <a:r>
              <a:rPr lang="en-US" sz="1600" dirty="0">
                <a:latin typeface="Arial"/>
                <a:ea typeface="+mn-lt"/>
                <a:cs typeface="+mn-lt"/>
              </a:rPr>
              <a:t> cookies </a:t>
            </a:r>
            <a:r>
              <a:rPr lang="en-US" sz="1600" dirty="0" err="1">
                <a:latin typeface="Arial"/>
                <a:ea typeface="+mn-lt"/>
                <a:cs typeface="+mn-lt"/>
              </a:rPr>
              <a:t>γι</a:t>
            </a:r>
            <a:r>
              <a:rPr lang="en-US" sz="1600" dirty="0">
                <a:latin typeface="Arial"/>
                <a:ea typeface="+mn-lt"/>
                <a:cs typeface="+mn-lt"/>
              </a:rPr>
              <a:t>α α</a:t>
            </a:r>
            <a:r>
              <a:rPr lang="en-US" sz="1600" dirty="0" err="1">
                <a:latin typeface="Arial"/>
                <a:ea typeface="+mn-lt"/>
                <a:cs typeface="+mn-lt"/>
              </a:rPr>
              <a:t>νάλυση</a:t>
            </a:r>
            <a:r>
              <a:rPr lang="en-US" sz="1600" dirty="0">
                <a:latin typeface="Arial"/>
                <a:ea typeface="+mn-lt"/>
                <a:cs typeface="+mn-lt"/>
              </a:rPr>
              <a:t> </a:t>
            </a:r>
            <a:r>
              <a:rPr lang="en-US" sz="1600" dirty="0" err="1">
                <a:latin typeface="Arial"/>
                <a:ea typeface="+mn-lt"/>
                <a:cs typeface="+mn-lt"/>
              </a:rPr>
              <a:t>μάρκετινγκ</a:t>
            </a:r>
            <a:endParaRPr lang="en-US" sz="1600" dirty="0">
              <a:latin typeface="Arial"/>
              <a:ea typeface="+mn-lt"/>
              <a:cs typeface="+mn-lt"/>
            </a:endParaRPr>
          </a:p>
          <a:p>
            <a:pPr lvl="2"/>
            <a:r>
              <a:rPr lang="en-US" sz="1600" dirty="0" err="1">
                <a:latin typeface="Arial"/>
                <a:ea typeface="+mn-lt"/>
                <a:cs typeface="+mn-lt"/>
              </a:rPr>
              <a:t>Προτιμήσεις</a:t>
            </a:r>
            <a:r>
              <a:rPr lang="en-US" sz="1600" dirty="0">
                <a:latin typeface="Arial"/>
                <a:ea typeface="+mn-lt"/>
                <a:cs typeface="+mn-lt"/>
              </a:rPr>
              <a:t> </a:t>
            </a:r>
            <a:r>
              <a:rPr lang="en-US" sz="1600" dirty="0" err="1">
                <a:latin typeface="Arial"/>
                <a:ea typeface="+mn-lt"/>
                <a:cs typeface="+mn-lt"/>
              </a:rPr>
              <a:t>σε</a:t>
            </a:r>
            <a:r>
              <a:rPr lang="en-US" sz="1600" dirty="0">
                <a:latin typeface="Arial"/>
                <a:ea typeface="+mn-lt"/>
                <a:cs typeface="+mn-lt"/>
              </a:rPr>
              <a:t> </a:t>
            </a:r>
            <a:r>
              <a:rPr lang="en-US" sz="1600" dirty="0" err="1">
                <a:latin typeface="Arial"/>
                <a:ea typeface="+mn-lt"/>
                <a:cs typeface="+mn-lt"/>
              </a:rPr>
              <a:t>μουσική</a:t>
            </a:r>
            <a:r>
              <a:rPr lang="en-US" sz="1600" dirty="0">
                <a:latin typeface="Arial"/>
                <a:ea typeface="+mn-lt"/>
                <a:cs typeface="+mn-lt"/>
              </a:rPr>
              <a:t>, φα</a:t>
            </a:r>
            <a:r>
              <a:rPr lang="en-US" sz="1600" dirty="0" err="1">
                <a:latin typeface="Arial"/>
                <a:ea typeface="+mn-lt"/>
                <a:cs typeface="+mn-lt"/>
              </a:rPr>
              <a:t>γητά</a:t>
            </a:r>
            <a:r>
              <a:rPr lang="en-US" sz="1600" dirty="0">
                <a:latin typeface="Arial"/>
                <a:ea typeface="+mn-lt"/>
                <a:cs typeface="+mn-lt"/>
              </a:rPr>
              <a:t> </a:t>
            </a:r>
            <a:r>
              <a:rPr lang="en-US" sz="1600" dirty="0" err="1">
                <a:latin typeface="Arial"/>
                <a:ea typeface="+mn-lt"/>
                <a:cs typeface="+mn-lt"/>
              </a:rPr>
              <a:t>κ.τ.λ</a:t>
            </a:r>
            <a:r>
              <a:rPr lang="en-US" sz="1600" dirty="0">
                <a:latin typeface="Arial"/>
                <a:ea typeface="+mn-lt"/>
                <a:cs typeface="+mn-lt"/>
              </a:rPr>
              <a:t>.</a:t>
            </a:r>
          </a:p>
          <a:p>
            <a:pPr lvl="2"/>
            <a:r>
              <a:rPr lang="en-US" sz="1600" dirty="0" err="1">
                <a:latin typeface="Arial"/>
                <a:ea typeface="+mn-lt"/>
                <a:cs typeface="+mn-lt"/>
              </a:rPr>
              <a:t>Ωράρι</a:t>
            </a:r>
            <a:r>
              <a:rPr lang="en-US" sz="1600" dirty="0">
                <a:latin typeface="Arial"/>
                <a:ea typeface="+mn-lt"/>
                <a:cs typeface="+mn-lt"/>
              </a:rPr>
              <a:t>α, </a:t>
            </a:r>
            <a:r>
              <a:rPr lang="en-US" sz="1600" dirty="0" err="1">
                <a:latin typeface="Arial"/>
                <a:ea typeface="+mn-lt"/>
                <a:cs typeface="+mn-lt"/>
              </a:rPr>
              <a:t>χώρος</a:t>
            </a:r>
            <a:r>
              <a:rPr lang="en-US" sz="1600" dirty="0">
                <a:latin typeface="Arial"/>
                <a:ea typeface="+mn-lt"/>
                <a:cs typeface="+mn-lt"/>
              </a:rPr>
              <a:t> </a:t>
            </a:r>
            <a:r>
              <a:rPr lang="en-US" sz="1600" dirty="0" err="1">
                <a:latin typeface="Arial"/>
                <a:ea typeface="+mn-lt"/>
                <a:cs typeface="+mn-lt"/>
              </a:rPr>
              <a:t>εργ</a:t>
            </a:r>
            <a:r>
              <a:rPr lang="en-US" sz="1600" dirty="0">
                <a:latin typeface="Arial"/>
                <a:ea typeface="+mn-lt"/>
                <a:cs typeface="+mn-lt"/>
              </a:rPr>
              <a:t>α</a:t>
            </a:r>
            <a:r>
              <a:rPr lang="en-US" sz="1600" dirty="0" err="1">
                <a:latin typeface="Arial"/>
                <a:ea typeface="+mn-lt"/>
                <a:cs typeface="+mn-lt"/>
              </a:rPr>
              <a:t>σί</a:t>
            </a:r>
            <a:r>
              <a:rPr lang="en-US" sz="1600" dirty="0">
                <a:latin typeface="Arial"/>
                <a:ea typeface="+mn-lt"/>
                <a:cs typeface="+mn-lt"/>
              </a:rPr>
              <a:t>ας</a:t>
            </a:r>
          </a:p>
        </p:txBody>
      </p:sp>
      <p:pic>
        <p:nvPicPr>
          <p:cNvPr id="4" name="Εικόνα 3" descr="Εικόνα που περιέχει κείμενο, στιγμιότυπο οθόνης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CE396A8B-1E3D-5394-1CC8-638C07618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814" y="2164777"/>
            <a:ext cx="4097657" cy="2427861"/>
          </a:xfrm>
          <a:prstGeom prst="rect">
            <a:avLst/>
          </a:prstGeom>
        </p:spPr>
      </p:pic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4432E5B7-00E5-1479-4C4D-5E90601E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3129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B8611B1-0BA2-2523-BCDA-10B2DB6A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el-GR" sz="3100">
                <a:latin typeface="Arial"/>
                <a:cs typeface="Arial"/>
              </a:rPr>
              <a:t>Πως τα προσωπικά δεδομένα μπορούν να βλάψουν το ίδιο το υποκείμενο των δεδομένων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0" name="Θέση περιεχομένου 2">
            <a:extLst>
              <a:ext uri="{FF2B5EF4-FFF2-40B4-BE49-F238E27FC236}">
                <a16:creationId xmlns:a16="http://schemas.microsoft.com/office/drawing/2014/main" id="{9632B76D-05F0-298B-9DB2-28DEE00E15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593927"/>
              </p:ext>
            </p:extLst>
          </p:nvPr>
        </p:nvGraphicFramePr>
        <p:xfrm>
          <a:off x="829019" y="1631861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Θέση αριθμού διαφάνειας 27">
            <a:extLst>
              <a:ext uri="{FF2B5EF4-FFF2-40B4-BE49-F238E27FC236}">
                <a16:creationId xmlns:a16="http://schemas.microsoft.com/office/drawing/2014/main" id="{09F4BC83-B18D-D0B6-27B2-63B352A4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3605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9E53BC6-9A12-A06A-BEC7-2FBFF8ECA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Παραδείγματα από Τρίτες Υπηρεσίες </a:t>
            </a:r>
          </a:p>
        </p:txBody>
      </p:sp>
      <p:graphicFrame>
        <p:nvGraphicFramePr>
          <p:cNvPr id="25" name="Θέση περιεχομένου 2">
            <a:extLst>
              <a:ext uri="{FF2B5EF4-FFF2-40B4-BE49-F238E27FC236}">
                <a16:creationId xmlns:a16="http://schemas.microsoft.com/office/drawing/2014/main" id="{557354C1-7B66-142F-86BD-725B27A408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715821"/>
              </p:ext>
            </p:extLst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Θέση αριθμού διαφάνειας 33">
            <a:extLst>
              <a:ext uri="{FF2B5EF4-FFF2-40B4-BE49-F238E27FC236}">
                <a16:creationId xmlns:a16="http://schemas.microsoft.com/office/drawing/2014/main" id="{9F6268AC-3001-0512-591B-5721CE9A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5137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924B2A8-BF58-0FA0-7748-9758DCCD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216" y="1076324"/>
            <a:ext cx="6272784" cy="1535051"/>
          </a:xfrm>
        </p:spPr>
        <p:txBody>
          <a:bodyPr anchor="b">
            <a:normAutofit fontScale="90000"/>
          </a:bodyPr>
          <a:lstStyle/>
          <a:p>
            <a:r>
              <a:rPr lang="el-GR" sz="5200" dirty="0">
                <a:latin typeface="Arial"/>
                <a:ea typeface="+mj-lt"/>
                <a:cs typeface="+mj-lt"/>
              </a:rPr>
              <a:t>Βασικές αρχές </a:t>
            </a:r>
            <a:r>
              <a:rPr lang="el-GR" sz="5200" err="1">
                <a:latin typeface="Arial"/>
                <a:ea typeface="+mj-lt"/>
                <a:cs typeface="+mj-lt"/>
              </a:rPr>
              <a:t>Kυβερνοασφάλειας</a:t>
            </a:r>
            <a:endParaRPr lang="el-GR" err="1">
              <a:latin typeface="Arial"/>
            </a:endParaRPr>
          </a:p>
        </p:txBody>
      </p:sp>
      <p:pic>
        <p:nvPicPr>
          <p:cNvPr id="5" name="Picture 4" descr="Αφηρημένο φόντο δεδομένων">
            <a:extLst>
              <a:ext uri="{FF2B5EF4-FFF2-40B4-BE49-F238E27FC236}">
                <a16:creationId xmlns:a16="http://schemas.microsoft.com/office/drawing/2014/main" id="{A9026496-23CD-D4DE-5CE5-A5835830AE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31" r="37915" b="-2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11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D1D63E3-1C39-CCE9-2970-BFA321860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216" y="3351276"/>
            <a:ext cx="6272784" cy="28256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1800" dirty="0">
                <a:latin typeface="Arial"/>
                <a:cs typeface="Arial"/>
              </a:rPr>
              <a:t>Ασφάλεια ορίζεται ως η διατήρηση της </a:t>
            </a:r>
            <a:r>
              <a:rPr lang="el-GR" sz="1800" dirty="0">
                <a:latin typeface="Arial"/>
                <a:ea typeface="+mn-lt"/>
                <a:cs typeface="+mn-lt"/>
              </a:rPr>
              <a:t>διαθεσιμότητας, της ακεραιότητας και της εμπιστευτικότητας.</a:t>
            </a:r>
          </a:p>
          <a:p>
            <a:r>
              <a:rPr lang="en-US" sz="1800" dirty="0" err="1">
                <a:latin typeface="Arial"/>
                <a:ea typeface="+mn-lt"/>
                <a:cs typeface="+mn-lt"/>
              </a:rPr>
              <a:t>Πιστο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οίηση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μέσω</a:t>
            </a:r>
            <a:r>
              <a:rPr lang="en-US" sz="1800" dirty="0">
                <a:latin typeface="Arial"/>
                <a:ea typeface="+mn-lt"/>
                <a:cs typeface="+mn-lt"/>
              </a:rPr>
              <a:t> 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ιστο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οιητικών</a:t>
            </a:r>
            <a:r>
              <a:rPr lang="en-US" sz="1800" dirty="0">
                <a:latin typeface="Arial"/>
                <a:ea typeface="+mn-lt"/>
                <a:cs typeface="+mn-lt"/>
              </a:rPr>
              <a:t> υπ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ηρεσειων</a:t>
            </a:r>
            <a:r>
              <a:rPr lang="en-US" sz="1800" dirty="0">
                <a:latin typeface="Arial"/>
                <a:ea typeface="+mn-lt"/>
                <a:cs typeface="+mn-lt"/>
              </a:rPr>
              <a:t>.</a:t>
            </a:r>
          </a:p>
          <a:p>
            <a:pPr lvl="1"/>
            <a:r>
              <a:rPr lang="en-US" sz="1800" dirty="0" err="1">
                <a:ea typeface="+mn-lt"/>
                <a:cs typeface="+mn-lt"/>
              </a:rPr>
              <a:t>Αρχές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έκδοσης</a:t>
            </a:r>
            <a:r>
              <a:rPr lang="en-US" sz="1800" dirty="0">
                <a:ea typeface="+mn-lt"/>
                <a:cs typeface="+mn-lt"/>
              </a:rPr>
              <a:t> π</a:t>
            </a:r>
            <a:r>
              <a:rPr lang="en-US" sz="1800" dirty="0" err="1">
                <a:ea typeface="+mn-lt"/>
                <a:cs typeface="+mn-lt"/>
              </a:rPr>
              <a:t>ιστο</a:t>
            </a:r>
            <a:r>
              <a:rPr lang="en-US" sz="1800" dirty="0">
                <a:ea typeface="+mn-lt"/>
                <a:cs typeface="+mn-lt"/>
              </a:rPr>
              <a:t>π</a:t>
            </a:r>
            <a:r>
              <a:rPr lang="en-US" sz="1800" dirty="0" err="1">
                <a:ea typeface="+mn-lt"/>
                <a:cs typeface="+mn-lt"/>
              </a:rPr>
              <a:t>οιητικών</a:t>
            </a:r>
            <a:endParaRPr lang="en-US" dirty="0" err="1"/>
          </a:p>
          <a:p>
            <a:r>
              <a:rPr lang="el-GR" sz="1800" dirty="0">
                <a:latin typeface="Arial"/>
                <a:ea typeface="+mn-lt"/>
                <a:cs typeface="+mn-lt"/>
              </a:rPr>
              <a:t>Πως το TLS επηρεάζει την ασφάλεια.</a:t>
            </a:r>
          </a:p>
          <a:p>
            <a:pPr lvl="1"/>
            <a:r>
              <a:rPr lang="el-GR" sz="1800" dirty="0">
                <a:latin typeface="Arial"/>
                <a:ea typeface="+mn-lt"/>
                <a:cs typeface="+mn-lt"/>
              </a:rPr>
              <a:t>Πως λειτουργεί η </a:t>
            </a:r>
            <a:r>
              <a:rPr lang="el-GR" sz="1800" dirty="0" err="1">
                <a:latin typeface="Arial"/>
                <a:ea typeface="+mn-lt"/>
                <a:cs typeface="+mn-lt"/>
              </a:rPr>
              <a:t>διαδηκασία</a:t>
            </a:r>
            <a:r>
              <a:rPr lang="el-GR" sz="1800" dirty="0">
                <a:latin typeface="Arial"/>
                <a:ea typeface="+mn-lt"/>
                <a:cs typeface="+mn-lt"/>
              </a:rPr>
              <a:t> χειραψίας TLS.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689FB45-41E5-3A8A-49CA-CEEDB53F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0804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8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A9F43E3-FC78-4542-9AD2-A40088716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l-GR" sz="5200" dirty="0"/>
              <a:t>Ευπάθειες </a:t>
            </a:r>
          </a:p>
        </p:txBody>
      </p:sp>
      <p:sp>
        <p:nvSpPr>
          <p:cNvPr id="34" name="Rectangle 10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12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Θέση περιεχομένου 2">
            <a:extLst>
              <a:ext uri="{FF2B5EF4-FFF2-40B4-BE49-F238E27FC236}">
                <a16:creationId xmlns:a16="http://schemas.microsoft.com/office/drawing/2014/main" id="{F701C894-9D60-E225-1B75-9B1B50654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434023" cy="28254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err="1">
                <a:latin typeface="Arial"/>
                <a:ea typeface="+mn-lt"/>
                <a:cs typeface="+mn-lt"/>
              </a:rPr>
              <a:t>Σύστημ</a:t>
            </a:r>
            <a:r>
              <a:rPr lang="en-US" sz="1800" dirty="0">
                <a:latin typeface="Arial"/>
                <a:ea typeface="+mn-lt"/>
                <a:cs typeface="+mn-lt"/>
              </a:rPr>
              <a:t>α CAN bus α</a:t>
            </a:r>
            <a:r>
              <a:rPr lang="en-US" sz="1800" err="1">
                <a:latin typeface="Arial"/>
                <a:ea typeface="+mn-lt"/>
                <a:cs typeface="+mn-lt"/>
              </a:rPr>
              <a:t>δυν</a:t>
            </a:r>
            <a:r>
              <a:rPr lang="en-US" sz="1800" dirty="0">
                <a:latin typeface="Arial"/>
                <a:ea typeface="+mn-lt"/>
                <a:cs typeface="+mn-lt"/>
              </a:rPr>
              <a:t>α</a:t>
            </a:r>
            <a:r>
              <a:rPr lang="en-US" sz="1800" err="1">
                <a:latin typeface="Arial"/>
                <a:ea typeface="+mn-lt"/>
                <a:cs typeface="+mn-lt"/>
              </a:rPr>
              <a:t>μί</a:t>
            </a:r>
            <a:r>
              <a:rPr lang="en-US" sz="1800" dirty="0">
                <a:latin typeface="Arial"/>
                <a:ea typeface="+mn-lt"/>
                <a:cs typeface="+mn-lt"/>
              </a:rPr>
              <a:t>α </a:t>
            </a:r>
            <a:r>
              <a:rPr lang="en-US" sz="1800" err="1">
                <a:latin typeface="Arial"/>
                <a:ea typeface="+mn-lt"/>
                <a:cs typeface="+mn-lt"/>
              </a:rPr>
              <a:t>στην</a:t>
            </a:r>
            <a:r>
              <a:rPr lang="en-US" sz="1800" dirty="0">
                <a:latin typeface="Arial"/>
                <a:ea typeface="+mn-lt"/>
                <a:cs typeface="+mn-lt"/>
              </a:rPr>
              <a:t> επ</a:t>
            </a:r>
            <a:r>
              <a:rPr lang="en-US" sz="1800" err="1">
                <a:latin typeface="Arial"/>
                <a:ea typeface="+mn-lt"/>
                <a:cs typeface="+mn-lt"/>
              </a:rPr>
              <a:t>ικοινωνί</a:t>
            </a:r>
            <a:r>
              <a:rPr lang="en-US" sz="1800" dirty="0">
                <a:latin typeface="Arial"/>
                <a:ea typeface="+mn-lt"/>
                <a:cs typeface="+mn-lt"/>
              </a:rPr>
              <a:t>α </a:t>
            </a:r>
            <a:r>
              <a:rPr lang="en-US" sz="1800" err="1">
                <a:latin typeface="Arial"/>
                <a:ea typeface="+mn-lt"/>
                <a:cs typeface="+mn-lt"/>
              </a:rPr>
              <a:t>των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ηλεκτρικών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οχημάτων</a:t>
            </a:r>
            <a:r>
              <a:rPr lang="en-US" sz="1800" dirty="0">
                <a:latin typeface="Arial"/>
                <a:ea typeface="+mn-lt"/>
                <a:cs typeface="+mn-lt"/>
              </a:rPr>
              <a:t>.</a:t>
            </a:r>
            <a:endParaRPr lang="el-GR">
              <a:latin typeface="Arial"/>
              <a:cs typeface="Arial"/>
            </a:endParaRPr>
          </a:p>
          <a:p>
            <a:r>
              <a:rPr lang="en-US" sz="1800" err="1">
                <a:latin typeface="Arial"/>
                <a:ea typeface="+mn-lt"/>
                <a:cs typeface="+mn-lt"/>
              </a:rPr>
              <a:t>Μη</a:t>
            </a:r>
            <a:r>
              <a:rPr lang="en-US" sz="1800" dirty="0">
                <a:latin typeface="Arial"/>
                <a:ea typeface="+mn-lt"/>
                <a:cs typeface="+mn-lt"/>
              </a:rPr>
              <a:t> α</a:t>
            </a:r>
            <a:r>
              <a:rPr lang="en-US" sz="1800" err="1">
                <a:latin typeface="Arial"/>
                <a:ea typeface="+mn-lt"/>
                <a:cs typeface="+mn-lt"/>
              </a:rPr>
              <a:t>νθεκτικό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στους</a:t>
            </a:r>
            <a:r>
              <a:rPr lang="en-US" sz="1800" dirty="0">
                <a:latin typeface="Arial"/>
                <a:ea typeface="+mn-lt"/>
                <a:cs typeface="+mn-lt"/>
              </a:rPr>
              <a:t> κβα</a:t>
            </a:r>
            <a:r>
              <a:rPr lang="en-US" sz="1800" err="1">
                <a:latin typeface="Arial"/>
                <a:ea typeface="+mn-lt"/>
                <a:cs typeface="+mn-lt"/>
              </a:rPr>
              <a:t>ντικούς</a:t>
            </a:r>
            <a:r>
              <a:rPr lang="en-US" sz="1800" dirty="0">
                <a:latin typeface="Arial"/>
                <a:ea typeface="+mn-lt"/>
                <a:cs typeface="+mn-lt"/>
              </a:rPr>
              <a:t> υπ</a:t>
            </a:r>
            <a:r>
              <a:rPr lang="en-US" sz="1800" err="1">
                <a:latin typeface="Arial"/>
                <a:ea typeface="+mn-lt"/>
                <a:cs typeface="+mn-lt"/>
              </a:rPr>
              <a:t>ολογιστές</a:t>
            </a:r>
            <a:r>
              <a:rPr lang="en-US" sz="1800" dirty="0">
                <a:latin typeface="Arial"/>
                <a:ea typeface="+mn-lt"/>
                <a:cs typeface="+mn-lt"/>
              </a:rPr>
              <a:t> α</a:t>
            </a:r>
            <a:r>
              <a:rPr lang="en-US" sz="1800" err="1">
                <a:latin typeface="Arial"/>
                <a:ea typeface="+mn-lt"/>
                <a:cs typeface="+mn-lt"/>
              </a:rPr>
              <a:t>φου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err="1">
                <a:latin typeface="Arial"/>
                <a:ea typeface="+mn-lt"/>
                <a:cs typeface="+mn-lt"/>
              </a:rPr>
              <a:t>χρησιμο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err="1">
                <a:latin typeface="Arial"/>
                <a:ea typeface="+mn-lt"/>
                <a:cs typeface="+mn-lt"/>
              </a:rPr>
              <a:t>οιεί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κρυ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err="1">
                <a:latin typeface="Arial"/>
                <a:ea typeface="+mn-lt"/>
                <a:cs typeface="+mn-lt"/>
              </a:rPr>
              <a:t>τογράφηση</a:t>
            </a:r>
            <a:r>
              <a:rPr lang="en-US" sz="1800" dirty="0">
                <a:latin typeface="Arial"/>
                <a:ea typeface="+mn-lt"/>
                <a:cs typeface="+mn-lt"/>
              </a:rPr>
              <a:t> AES-128.</a:t>
            </a:r>
          </a:p>
          <a:p>
            <a:r>
              <a:rPr lang="en-US" sz="1800" dirty="0">
                <a:latin typeface="Arial"/>
                <a:ea typeface="+mn-lt"/>
                <a:cs typeface="+mn-lt"/>
              </a:rPr>
              <a:t>Η </a:t>
            </a:r>
            <a:r>
              <a:rPr lang="en-US" sz="1800" err="1">
                <a:latin typeface="Arial"/>
                <a:ea typeface="+mn-lt"/>
                <a:cs typeface="+mn-lt"/>
              </a:rPr>
              <a:t>όχι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κρυ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err="1">
                <a:latin typeface="Arial"/>
                <a:ea typeface="+mn-lt"/>
                <a:cs typeface="+mn-lt"/>
              </a:rPr>
              <a:t>τογρ</a:t>
            </a:r>
            <a:r>
              <a:rPr lang="en-US" sz="1800" dirty="0">
                <a:latin typeface="Arial"/>
                <a:ea typeface="+mn-lt"/>
                <a:cs typeface="+mn-lt"/>
              </a:rPr>
              <a:t>α</a:t>
            </a:r>
            <a:r>
              <a:rPr lang="en-US" sz="1800" err="1">
                <a:latin typeface="Arial"/>
                <a:ea typeface="+mn-lt"/>
                <a:cs typeface="+mn-lt"/>
              </a:rPr>
              <a:t>φημένες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συνομιλίες</a:t>
            </a:r>
            <a:r>
              <a:rPr lang="en-US" sz="1800" dirty="0">
                <a:latin typeface="Arial"/>
                <a:ea typeface="+mn-lt"/>
                <a:cs typeface="+mn-lt"/>
              </a:rPr>
              <a:t> π</a:t>
            </a:r>
            <a:r>
              <a:rPr lang="en-US" sz="1800" err="1">
                <a:latin typeface="Arial"/>
                <a:ea typeface="+mn-lt"/>
                <a:cs typeface="+mn-lt"/>
              </a:rPr>
              <a:t>ου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χρησημο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err="1">
                <a:latin typeface="Arial"/>
                <a:ea typeface="+mn-lt"/>
                <a:cs typeface="+mn-lt"/>
              </a:rPr>
              <a:t>οιεί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err="1">
                <a:latin typeface="Arial"/>
                <a:ea typeface="+mn-lt"/>
                <a:cs typeface="+mn-lt"/>
              </a:rPr>
              <a:t>έν</a:t>
            </a:r>
            <a:r>
              <a:rPr lang="en-US" sz="1800" dirty="0">
                <a:latin typeface="Arial"/>
                <a:ea typeface="+mn-lt"/>
                <a:cs typeface="+mn-lt"/>
              </a:rPr>
              <a:t>α </a:t>
            </a:r>
            <a:r>
              <a:rPr lang="en-US" sz="1800" err="1">
                <a:latin typeface="Arial"/>
                <a:ea typeface="+mn-lt"/>
                <a:cs typeface="+mn-lt"/>
              </a:rPr>
              <a:t>ηλεκλτρικό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err="1">
                <a:latin typeface="Arial"/>
                <a:ea typeface="+mn-lt"/>
                <a:cs typeface="+mn-lt"/>
              </a:rPr>
              <a:t>οχημ</a:t>
            </a:r>
            <a:r>
              <a:rPr lang="en-US" sz="1800" dirty="0">
                <a:latin typeface="Arial"/>
                <a:ea typeface="+mn-lt"/>
                <a:cs typeface="+mn-lt"/>
              </a:rPr>
              <a:t>α.</a:t>
            </a:r>
          </a:p>
        </p:txBody>
      </p:sp>
      <p:pic>
        <p:nvPicPr>
          <p:cNvPr id="37" name="Picture 4" descr="SUV car driving at sunset">
            <a:extLst>
              <a:ext uri="{FF2B5EF4-FFF2-40B4-BE49-F238E27FC236}">
                <a16:creationId xmlns:a16="http://schemas.microsoft.com/office/drawing/2014/main" id="{DAC42E44-10A7-0CDB-C25C-6756EE751F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42" r="34015" b="1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02760FBA-472D-3689-33C1-E81AA8E9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9758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801B3EC0-C865-4E52-A0F6-CB02B29A4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E0329CA-722E-F517-A59A-54F2DFBBD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941832"/>
            <a:ext cx="10506456" cy="1901952"/>
          </a:xfrm>
        </p:spPr>
        <p:txBody>
          <a:bodyPr anchor="b">
            <a:normAutofit/>
          </a:bodyPr>
          <a:lstStyle/>
          <a:p>
            <a:r>
              <a:rPr lang="el-GR" sz="5400"/>
              <a:t>Απειλές κατά Ηλεκτρικών Οχημάτων</a:t>
            </a:r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146509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A57078E-5FF0-7CC8-D747-E1BB0CC99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668690"/>
            <a:ext cx="10509504" cy="25035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2000" dirty="0">
                <a:ea typeface="+mn-lt"/>
                <a:cs typeface="+mn-lt"/>
              </a:rPr>
              <a:t>Επιτίθεται χρησιμοποιώντας ένα </a:t>
            </a:r>
            <a:r>
              <a:rPr lang="el-GR" sz="2000" dirty="0" err="1">
                <a:ea typeface="+mn-lt"/>
                <a:cs typeface="+mn-lt"/>
              </a:rPr>
              <a:t>man</a:t>
            </a:r>
            <a:r>
              <a:rPr lang="el-GR" sz="2000" dirty="0">
                <a:ea typeface="+mn-lt"/>
                <a:cs typeface="+mn-lt"/>
              </a:rPr>
              <a:t>-in-the-</a:t>
            </a:r>
            <a:r>
              <a:rPr lang="el-GR" sz="2000" dirty="0" err="1">
                <a:ea typeface="+mn-lt"/>
                <a:cs typeface="+mn-lt"/>
              </a:rPr>
              <a:t>middle</a:t>
            </a:r>
            <a:r>
              <a:rPr lang="el-GR" sz="2000" dirty="0">
                <a:ea typeface="+mn-lt"/>
                <a:cs typeface="+mn-lt"/>
              </a:rPr>
              <a:t> στα ηλεκτρικά οχήματα. 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ea typeface="+mn-lt"/>
                <a:cs typeface="+mn-lt"/>
              </a:rPr>
              <a:t>Επα</a:t>
            </a:r>
            <a:r>
              <a:rPr lang="en-US" sz="2000" dirty="0" err="1">
                <a:ea typeface="+mn-lt"/>
                <a:cs typeface="+mn-lt"/>
              </a:rPr>
              <a:t>νάληψη</a:t>
            </a:r>
            <a:r>
              <a:rPr lang="en-US" sz="2000" dirty="0">
                <a:ea typeface="+mn-lt"/>
                <a:cs typeface="+mn-lt"/>
              </a:rPr>
              <a:t>-επ</a:t>
            </a:r>
            <a:r>
              <a:rPr lang="en-US" sz="2000" dirty="0" err="1">
                <a:ea typeface="+mn-lt"/>
                <a:cs typeface="+mn-lt"/>
              </a:rPr>
              <a:t>ίθεση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δίκτυο</a:t>
            </a:r>
            <a:r>
              <a:rPr lang="en-US" sz="2000" dirty="0">
                <a:ea typeface="+mn-lt"/>
                <a:cs typeface="+mn-lt"/>
              </a:rPr>
              <a:t>.</a:t>
            </a:r>
          </a:p>
          <a:p>
            <a:r>
              <a:rPr lang="en-US" sz="2000" dirty="0">
                <a:ea typeface="+mn-lt"/>
                <a:cs typeface="+mn-lt"/>
              </a:rPr>
              <a:t>Επ</a:t>
            </a:r>
            <a:r>
              <a:rPr lang="en-US" sz="2000" dirty="0" err="1">
                <a:ea typeface="+mn-lt"/>
                <a:cs typeface="+mn-lt"/>
              </a:rPr>
              <a:t>ιθέσεις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</a:t>
            </a:r>
            <a:r>
              <a:rPr lang="en-US" sz="2000" dirty="0">
                <a:ea typeface="+mn-lt"/>
                <a:cs typeface="+mn-lt"/>
              </a:rPr>
              <a:t>  </a:t>
            </a:r>
            <a:r>
              <a:rPr lang="en-US" sz="2000" dirty="0" err="1">
                <a:ea typeface="+mn-lt"/>
                <a:cs typeface="+mn-lt"/>
              </a:rPr>
              <a:t>σκο</a:t>
            </a:r>
            <a:r>
              <a:rPr lang="en-US" sz="2000" dirty="0">
                <a:ea typeface="+mn-lt"/>
                <a:cs typeface="+mn-lt"/>
              </a:rPr>
              <a:t>πό </a:t>
            </a:r>
            <a:r>
              <a:rPr lang="en-US" sz="2000" dirty="0" err="1">
                <a:ea typeface="+mn-lt"/>
                <a:cs typeface="+mn-lt"/>
              </a:rPr>
              <a:t>την</a:t>
            </a:r>
            <a:r>
              <a:rPr lang="en-US" sz="2000" dirty="0">
                <a:ea typeface="+mn-lt"/>
                <a:cs typeface="+mn-lt"/>
              </a:rPr>
              <a:t> </a:t>
            </a:r>
            <a:r>
              <a:rPr lang="en-US" sz="2000" dirty="0" err="1">
                <a:ea typeface="+mn-lt"/>
                <a:cs typeface="+mn-lt"/>
              </a:rPr>
              <a:t>άρνηση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εξυ</a:t>
            </a:r>
            <a:r>
              <a:rPr lang="en-US" sz="2000" dirty="0">
                <a:ea typeface="+mn-lt"/>
                <a:cs typeface="+mn-lt"/>
              </a:rPr>
              <a:t>π</a:t>
            </a:r>
            <a:r>
              <a:rPr lang="en-US" sz="2000" dirty="0" err="1">
                <a:ea typeface="+mn-lt"/>
                <a:cs typeface="+mn-lt"/>
              </a:rPr>
              <a:t>ηρέτησης</a:t>
            </a:r>
            <a:r>
              <a:rPr lang="en-US" sz="2000" dirty="0">
                <a:ea typeface="+mn-lt"/>
                <a:cs typeface="+mn-lt"/>
              </a:rPr>
              <a:t> και </a:t>
            </a:r>
            <a:r>
              <a:rPr lang="en-US" sz="2000" dirty="0" err="1">
                <a:ea typeface="+mn-lt"/>
                <a:cs typeface="+mn-lt"/>
              </a:rPr>
              <a:t>ελένχου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σε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ηλεκτρικά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οχήμ</a:t>
            </a:r>
            <a:r>
              <a:rPr lang="en-US" sz="2000" dirty="0">
                <a:ea typeface="+mn-lt"/>
                <a:cs typeface="+mn-lt"/>
              </a:rPr>
              <a:t>ατα.</a:t>
            </a:r>
          </a:p>
          <a:p>
            <a:r>
              <a:rPr lang="en-US" sz="2000" dirty="0">
                <a:ea typeface="+mn-lt"/>
                <a:cs typeface="+mn-lt"/>
              </a:rPr>
              <a:t>Παραπλα</a:t>
            </a:r>
            <a:r>
              <a:rPr lang="en-US" sz="2000" dirty="0" err="1">
                <a:ea typeface="+mn-lt"/>
                <a:cs typeface="+mn-lt"/>
              </a:rPr>
              <a:t>νητικές</a:t>
            </a:r>
            <a:r>
              <a:rPr lang="en-US" sz="2000" dirty="0">
                <a:ea typeface="+mn-lt"/>
                <a:cs typeface="+mn-lt"/>
              </a:rPr>
              <a:t> επ</a:t>
            </a:r>
            <a:r>
              <a:rPr lang="en-US" sz="2000" dirty="0" err="1">
                <a:ea typeface="+mn-lt"/>
                <a:cs typeface="+mn-lt"/>
              </a:rPr>
              <a:t>ιθέσεις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εν</a:t>
            </a:r>
            <a:r>
              <a:rPr lang="en-US" sz="2000" dirty="0">
                <a:ea typeface="+mn-lt"/>
                <a:cs typeface="+mn-lt"/>
              </a:rPr>
              <a:t>α</a:t>
            </a:r>
            <a:r>
              <a:rPr lang="en-US" sz="2000" dirty="0" err="1">
                <a:ea typeface="+mn-lt"/>
                <a:cs typeface="+mn-lt"/>
              </a:rPr>
              <a:t>ντίον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ηλεκτρικών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οχημάτων</a:t>
            </a:r>
            <a:r>
              <a:rPr lang="en-US" sz="2000" dirty="0">
                <a:ea typeface="+mn-lt"/>
                <a:cs typeface="+mn-lt"/>
              </a:rPr>
              <a:t>.</a:t>
            </a:r>
          </a:p>
          <a:p>
            <a:r>
              <a:rPr lang="en-US" sz="2000" dirty="0">
                <a:ea typeface="+mn-lt"/>
                <a:cs typeface="+mn-lt"/>
              </a:rPr>
              <a:t>Επ</a:t>
            </a:r>
            <a:r>
              <a:rPr lang="en-US" sz="2000" dirty="0" err="1">
                <a:ea typeface="+mn-lt"/>
                <a:cs typeface="+mn-lt"/>
              </a:rPr>
              <a:t>ίθεση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με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έγχυση</a:t>
            </a:r>
            <a:r>
              <a:rPr lang="en-US" sz="2000" dirty="0">
                <a:ea typeface="+mn-lt"/>
                <a:cs typeface="+mn-lt"/>
              </a:rPr>
              <a:t> κα</a:t>
            </a:r>
            <a:r>
              <a:rPr lang="en-US" sz="2000" dirty="0" err="1">
                <a:ea typeface="+mn-lt"/>
                <a:cs typeface="+mn-lt"/>
              </a:rPr>
              <a:t>τά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ηλεκτρικών</a:t>
            </a:r>
            <a:r>
              <a:rPr lang="en-US" sz="2000" dirty="0">
                <a:ea typeface="+mn-lt"/>
                <a:cs typeface="+mn-lt"/>
              </a:rPr>
              <a:t> </a:t>
            </a:r>
            <a:r>
              <a:rPr lang="en-US" sz="2000" dirty="0" err="1">
                <a:ea typeface="+mn-lt"/>
                <a:cs typeface="+mn-lt"/>
              </a:rPr>
              <a:t>οχημάτων</a:t>
            </a:r>
            <a:r>
              <a:rPr lang="en-US" sz="2000" dirty="0">
                <a:ea typeface="+mn-lt"/>
                <a:cs typeface="+mn-lt"/>
              </a:rPr>
              <a:t>.</a:t>
            </a:r>
          </a:p>
          <a:p>
            <a:endParaRPr lang="el-GR" sz="200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4169928-1057-6521-A372-9313FA712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9080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Graph">
            <a:extLst>
              <a:ext uri="{FF2B5EF4-FFF2-40B4-BE49-F238E27FC236}">
                <a16:creationId xmlns:a16="http://schemas.microsoft.com/office/drawing/2014/main" id="{7C5DA664-106A-1DD1-E14E-0E49F51D93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44" r="11757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F981527-1C7E-4847-B180-945BFB1A8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394EFD7-60D2-B0E7-2454-C7974A40E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0470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l-GR" sz="2800" dirty="0">
                <a:latin typeface="Arial"/>
                <a:ea typeface="+mj-lt"/>
                <a:cs typeface="+mj-lt"/>
              </a:rPr>
              <a:t>Κίνδυνοι εις βάθος</a:t>
            </a:r>
            <a:endParaRPr lang="el-GR" sz="2800">
              <a:latin typeface="Arial"/>
              <a:cs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47B98C9-2F92-CC35-752F-E16A940E6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0470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1700" dirty="0" err="1">
                <a:latin typeface="Arial"/>
                <a:ea typeface="+mn-lt"/>
                <a:cs typeface="+mn-lt"/>
              </a:rPr>
              <a:t>Κινδυνοι</a:t>
            </a:r>
            <a:r>
              <a:rPr lang="el-GR" sz="1700" dirty="0">
                <a:latin typeface="Arial"/>
                <a:ea typeface="+mn-lt"/>
                <a:cs typeface="+mn-lt"/>
              </a:rPr>
              <a:t> κατά την φόρτιση </a:t>
            </a:r>
          </a:p>
          <a:p>
            <a:r>
              <a:rPr lang="en-US" sz="1700" dirty="0" err="1">
                <a:latin typeface="Arial"/>
                <a:ea typeface="+mn-lt"/>
                <a:cs typeface="+mn-lt"/>
              </a:rPr>
              <a:t>Διείσδυση</a:t>
            </a:r>
            <a:r>
              <a:rPr lang="en-US" sz="1700" dirty="0">
                <a:latin typeface="Arial"/>
                <a:ea typeface="+mn-lt"/>
                <a:cs typeface="+mn-lt"/>
              </a:rPr>
              <a:t> </a:t>
            </a:r>
            <a:r>
              <a:rPr lang="en-US" sz="1700" dirty="0" err="1">
                <a:ea typeface="+mn-lt"/>
                <a:cs typeface="+mn-lt"/>
              </a:rPr>
              <a:t>Ψηφι</a:t>
            </a:r>
            <a:r>
              <a:rPr lang="en-US" sz="1700" dirty="0">
                <a:ea typeface="+mn-lt"/>
                <a:cs typeface="+mn-lt"/>
              </a:rPr>
              <a:t>α</a:t>
            </a:r>
            <a:r>
              <a:rPr lang="en-US" sz="1700" dirty="0" err="1">
                <a:ea typeface="+mn-lt"/>
                <a:cs typeface="+mn-lt"/>
              </a:rPr>
              <a:t>κής</a:t>
            </a:r>
            <a:r>
              <a:rPr lang="en-US" sz="1700" dirty="0">
                <a:ea typeface="+mn-lt"/>
                <a:cs typeface="+mn-lt"/>
              </a:rPr>
              <a:t> </a:t>
            </a:r>
            <a:r>
              <a:rPr lang="en-US" sz="1700" dirty="0" err="1">
                <a:ea typeface="+mn-lt"/>
                <a:cs typeface="+mn-lt"/>
              </a:rPr>
              <a:t>Ανάλυσης</a:t>
            </a:r>
            <a:r>
              <a:rPr lang="en-US" sz="1700" dirty="0">
                <a:ea typeface="+mn-lt"/>
                <a:cs typeface="+mn-lt"/>
              </a:rPr>
              <a:t> </a:t>
            </a:r>
            <a:r>
              <a:rPr lang="en-US" sz="1700" dirty="0" err="1">
                <a:ea typeface="+mn-lt"/>
                <a:cs typeface="+mn-lt"/>
              </a:rPr>
              <a:t>Το</a:t>
            </a:r>
            <a:r>
              <a:rPr lang="en-US" sz="1700" dirty="0">
                <a:ea typeface="+mn-lt"/>
                <a:cs typeface="+mn-lt"/>
              </a:rPr>
              <a:t>π</a:t>
            </a:r>
            <a:r>
              <a:rPr lang="en-US" sz="1700" dirty="0" err="1">
                <a:ea typeface="+mn-lt"/>
                <a:cs typeface="+mn-lt"/>
              </a:rPr>
              <a:t>ίου</a:t>
            </a:r>
            <a:r>
              <a:rPr lang="en-US" sz="1700" dirty="0">
                <a:ea typeface="+mn-lt"/>
                <a:cs typeface="+mn-lt"/>
              </a:rPr>
              <a:t> Απ</a:t>
            </a:r>
            <a:r>
              <a:rPr lang="en-US" sz="1700" dirty="0" err="1">
                <a:ea typeface="+mn-lt"/>
                <a:cs typeface="+mn-lt"/>
              </a:rPr>
              <a:t>ειλών</a:t>
            </a:r>
            <a:endParaRPr lang="en-US" dirty="0" err="1"/>
          </a:p>
          <a:p>
            <a:r>
              <a:rPr lang="en-US" sz="1700" dirty="0" err="1">
                <a:ea typeface="+mn-lt"/>
                <a:cs typeface="+mn-lt"/>
              </a:rPr>
              <a:t>Το</a:t>
            </a:r>
            <a:r>
              <a:rPr lang="en-US" sz="1700" dirty="0">
                <a:ea typeface="+mn-lt"/>
                <a:cs typeface="+mn-lt"/>
              </a:rPr>
              <a:t> TLS </a:t>
            </a:r>
            <a:r>
              <a:rPr lang="en-US" sz="1700" dirty="0" err="1">
                <a:ea typeface="+mn-lt"/>
                <a:cs typeface="+mn-lt"/>
              </a:rPr>
              <a:t>δεν</a:t>
            </a:r>
            <a:r>
              <a:rPr lang="en-US" sz="1700" dirty="0">
                <a:ea typeface="+mn-lt"/>
                <a:cs typeface="+mn-lt"/>
              </a:rPr>
              <a:t> </a:t>
            </a:r>
            <a:r>
              <a:rPr lang="en-US" sz="1700" dirty="0" err="1">
                <a:ea typeface="+mn-lt"/>
                <a:cs typeface="+mn-lt"/>
              </a:rPr>
              <a:t>χρησιμο</a:t>
            </a:r>
            <a:r>
              <a:rPr lang="en-US" sz="1700" dirty="0">
                <a:ea typeface="+mn-lt"/>
                <a:cs typeface="+mn-lt"/>
              </a:rPr>
              <a:t>π</a:t>
            </a:r>
            <a:r>
              <a:rPr lang="en-US" sz="1700" dirty="0" err="1">
                <a:ea typeface="+mn-lt"/>
                <a:cs typeface="+mn-lt"/>
              </a:rPr>
              <a:t>οιείτ</a:t>
            </a:r>
            <a:r>
              <a:rPr lang="en-US" sz="1700" dirty="0">
                <a:ea typeface="+mn-lt"/>
                <a:cs typeface="+mn-lt"/>
              </a:rPr>
              <a:t>αι π</a:t>
            </a:r>
            <a:r>
              <a:rPr lang="en-US" sz="1700" dirty="0" err="1">
                <a:ea typeface="+mn-lt"/>
                <a:cs typeface="+mn-lt"/>
              </a:rPr>
              <a:t>λήρως</a:t>
            </a:r>
            <a:r>
              <a:rPr lang="en-US" sz="1700" dirty="0">
                <a:ea typeface="+mn-lt"/>
                <a:cs typeface="+mn-lt"/>
              </a:rPr>
              <a:t>.</a:t>
            </a:r>
          </a:p>
          <a:p>
            <a:r>
              <a:rPr lang="en-US" sz="1700" dirty="0">
                <a:ea typeface="+mn-lt"/>
                <a:cs typeface="+mn-lt"/>
              </a:rPr>
              <a:t>CAN bus </a:t>
            </a:r>
            <a:r>
              <a:rPr lang="en-US" sz="1700" dirty="0" err="1">
                <a:ea typeface="+mn-lt"/>
                <a:cs typeface="+mn-lt"/>
              </a:rPr>
              <a:t>είν</a:t>
            </a:r>
            <a:r>
              <a:rPr lang="en-US" sz="1700" dirty="0">
                <a:ea typeface="+mn-lt"/>
                <a:cs typeface="+mn-lt"/>
              </a:rPr>
              <a:t>αι ανα</a:t>
            </a:r>
            <a:r>
              <a:rPr lang="en-US" sz="1700" dirty="0" err="1">
                <a:ea typeface="+mn-lt"/>
                <a:cs typeface="+mn-lt"/>
              </a:rPr>
              <a:t>σφ</a:t>
            </a:r>
            <a:r>
              <a:rPr lang="en-US" sz="1700" dirty="0">
                <a:ea typeface="+mn-lt"/>
                <a:cs typeface="+mn-lt"/>
              </a:rPr>
              <a:t>α</a:t>
            </a:r>
            <a:r>
              <a:rPr lang="en-US" sz="1700" dirty="0" err="1">
                <a:ea typeface="+mn-lt"/>
                <a:cs typeface="+mn-lt"/>
              </a:rPr>
              <a:t>λές</a:t>
            </a:r>
            <a:r>
              <a:rPr lang="en-US" sz="1700" dirty="0">
                <a:ea typeface="+mn-lt"/>
                <a:cs typeface="+mn-lt"/>
              </a:rPr>
              <a:t> </a:t>
            </a:r>
            <a:r>
              <a:rPr lang="en-US" sz="1700" dirty="0" err="1">
                <a:ea typeface="+mn-lt"/>
                <a:cs typeface="+mn-lt"/>
              </a:rPr>
              <a:t>μετ</a:t>
            </a:r>
            <a:r>
              <a:rPr lang="en-US" sz="1700" dirty="0">
                <a:ea typeface="+mn-lt"/>
                <a:cs typeface="+mn-lt"/>
              </a:rPr>
              <a:t>α</a:t>
            </a:r>
            <a:r>
              <a:rPr lang="en-US" sz="1700" dirty="0" err="1">
                <a:ea typeface="+mn-lt"/>
                <a:cs typeface="+mn-lt"/>
              </a:rPr>
              <a:t>χειρισμένο</a:t>
            </a:r>
            <a:r>
              <a:rPr lang="en-US" sz="1700" dirty="0">
                <a:ea typeface="+mn-lt"/>
                <a:cs typeface="+mn-lt"/>
              </a:rPr>
              <a:t>.</a:t>
            </a:r>
          </a:p>
          <a:p>
            <a:r>
              <a:rPr lang="en-US" sz="1700" dirty="0">
                <a:ea typeface="+mn-lt"/>
                <a:cs typeface="+mn-lt"/>
              </a:rPr>
              <a:t>Η </a:t>
            </a:r>
            <a:r>
              <a:rPr lang="en-US" sz="1700" dirty="0" err="1">
                <a:ea typeface="+mn-lt"/>
                <a:cs typeface="+mn-lt"/>
              </a:rPr>
              <a:t>χρήση</a:t>
            </a:r>
            <a:r>
              <a:rPr lang="en-US" sz="1700" dirty="0">
                <a:ea typeface="+mn-lt"/>
                <a:cs typeface="+mn-lt"/>
              </a:rPr>
              <a:t> π</a:t>
            </a:r>
            <a:r>
              <a:rPr lang="en-US" sz="1700" dirty="0" err="1">
                <a:ea typeface="+mn-lt"/>
                <a:cs typeface="+mn-lt"/>
              </a:rPr>
              <a:t>ιστο</a:t>
            </a:r>
            <a:r>
              <a:rPr lang="en-US" sz="1700" dirty="0">
                <a:ea typeface="+mn-lt"/>
                <a:cs typeface="+mn-lt"/>
              </a:rPr>
              <a:t>π</a:t>
            </a:r>
            <a:r>
              <a:rPr lang="en-US" sz="1700" dirty="0" err="1">
                <a:ea typeface="+mn-lt"/>
                <a:cs typeface="+mn-lt"/>
              </a:rPr>
              <a:t>οιητικών</a:t>
            </a:r>
            <a:r>
              <a:rPr lang="en-US" sz="1700" dirty="0">
                <a:ea typeface="+mn-lt"/>
                <a:cs typeface="+mn-lt"/>
              </a:rPr>
              <a:t> </a:t>
            </a:r>
            <a:r>
              <a:rPr lang="en-US" sz="1700" dirty="0" err="1">
                <a:ea typeface="+mn-lt"/>
                <a:cs typeface="+mn-lt"/>
              </a:rPr>
              <a:t>είν</a:t>
            </a:r>
            <a:r>
              <a:rPr lang="en-US" sz="1700" dirty="0">
                <a:ea typeface="+mn-lt"/>
                <a:cs typeface="+mn-lt"/>
              </a:rPr>
              <a:t>αι </a:t>
            </a:r>
            <a:r>
              <a:rPr lang="en-US" sz="1700" dirty="0" err="1">
                <a:ea typeface="+mn-lt"/>
                <a:cs typeface="+mn-lt"/>
              </a:rPr>
              <a:t>εσφ</a:t>
            </a:r>
            <a:r>
              <a:rPr lang="en-US" sz="1700" dirty="0">
                <a:ea typeface="+mn-lt"/>
                <a:cs typeface="+mn-lt"/>
              </a:rPr>
              <a:t>α</a:t>
            </a:r>
            <a:r>
              <a:rPr lang="en-US" sz="1700" dirty="0" err="1">
                <a:ea typeface="+mn-lt"/>
                <a:cs typeface="+mn-lt"/>
              </a:rPr>
              <a:t>λμένη</a:t>
            </a:r>
            <a:r>
              <a:rPr lang="en-US" sz="1700" dirty="0">
                <a:ea typeface="+mn-lt"/>
                <a:cs typeface="+mn-lt"/>
              </a:rPr>
              <a:t>.</a:t>
            </a:r>
          </a:p>
          <a:p>
            <a:endParaRPr lang="en-US" sz="1700" b="1">
              <a:latin typeface="Calibri"/>
              <a:ea typeface="Calibri"/>
              <a:cs typeface="Calibri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B5BEEE-F19A-BCEC-B5D0-584A9F894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5137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72B79A-D7F4-5A2F-9CA8-990BFE0DC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"/>
                <a:ea typeface="+mj-lt"/>
                <a:cs typeface="+mj-lt"/>
              </a:rPr>
              <a:t>Εκτίμηση κινδύνου</a:t>
            </a:r>
            <a:endParaRPr lang="el-GR" dirty="0">
              <a:latin typeface="Arial"/>
            </a:endParaRPr>
          </a:p>
        </p:txBody>
      </p:sp>
      <p:graphicFrame>
        <p:nvGraphicFramePr>
          <p:cNvPr id="5" name="Θέση περιεχομένου 4">
            <a:extLst>
              <a:ext uri="{FF2B5EF4-FFF2-40B4-BE49-F238E27FC236}">
                <a16:creationId xmlns:a16="http://schemas.microsoft.com/office/drawing/2014/main" id="{EA6D11B4-C491-FEB2-60F0-7176710519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262472"/>
              </p:ext>
            </p:extLst>
          </p:nvPr>
        </p:nvGraphicFramePr>
        <p:xfrm>
          <a:off x="1193493" y="2396169"/>
          <a:ext cx="2954539" cy="174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5497">
                  <a:extLst>
                    <a:ext uri="{9D8B030D-6E8A-4147-A177-3AD203B41FA5}">
                      <a16:colId xmlns:a16="http://schemas.microsoft.com/office/drawing/2014/main" val="835144330"/>
                    </a:ext>
                  </a:extLst>
                </a:gridCol>
                <a:gridCol w="729042">
                  <a:extLst>
                    <a:ext uri="{9D8B030D-6E8A-4147-A177-3AD203B41FA5}">
                      <a16:colId xmlns:a16="http://schemas.microsoft.com/office/drawing/2014/main" val="3063304159"/>
                    </a:ext>
                  </a:extLst>
                </a:gridCol>
              </a:tblGrid>
              <a:tr h="455191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Πιθ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νότητ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l-GR" sz="1400" b="0" i="0" kern="1200">
                        <a:solidFill>
                          <a:schemeClr val="dk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801548"/>
                  </a:ext>
                </a:extLst>
              </a:tr>
              <a:tr h="58524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af-ZA" sz="11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Συνέ</a:t>
                      </a:r>
                      <a:r>
                        <a:rPr lang="af-ZA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π</a:t>
                      </a:r>
                      <a:r>
                        <a:rPr lang="af-ZA" sz="11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ει</a:t>
                      </a:r>
                      <a:r>
                        <a:rPr lang="af-ZA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α</a:t>
                      </a:r>
                      <a:endParaRPr lang="af-ZA" sz="1100" dirty="0">
                        <a:solidFill>
                          <a:srgbClr val="000000"/>
                        </a:solidFill>
                        <a:latin typeface="Neue Haas Grotesk Text Pro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l" sz="1800" b="0" i="0" u="none" strike="noStrike" noProof="0" dirty="0">
                        <a:solidFill>
                          <a:srgbClr val="3C4043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l-GR" sz="1400" b="0" i="0" dirty="0">
                          <a:effectLst/>
                          <a:latin typeface="Calibri"/>
                        </a:rPr>
                        <a:t>9 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933840"/>
                  </a:ext>
                </a:extLst>
              </a:tr>
              <a:tr h="455191">
                <a:tc>
                  <a:txBody>
                    <a:bodyPr/>
                    <a:lstStyle/>
                    <a:p>
                      <a:pPr fontAlgn="t"/>
                      <a:endParaRPr lang="af-ZA" sz="1400" b="0" i="0">
                        <a:effectLst/>
                        <a:latin typeface="Calibri"/>
                      </a:endParaRPr>
                    </a:p>
                    <a:p>
                      <a:pPr lvl="0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Κίνδυνος</a:t>
                      </a:r>
                      <a:endParaRPr lang="af-ZA" dirty="0" err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8.5 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1976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BD4885-6ED3-6156-906D-2EB98DCE6B62}"/>
              </a:ext>
            </a:extLst>
          </p:cNvPr>
          <p:cNvSpPr txBox="1"/>
          <p:nvPr/>
        </p:nvSpPr>
        <p:spPr>
          <a:xfrm>
            <a:off x="1116376" y="2126256"/>
            <a:ext cx="3064524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u="sng" dirty="0">
                <a:latin typeface="Arial"/>
                <a:ea typeface="+mn-lt"/>
                <a:cs typeface="+mn-lt"/>
              </a:rPr>
              <a:t>Κίνδυνος 1:</a:t>
            </a:r>
            <a:r>
              <a:rPr lang="el-GR" sz="1200" dirty="0">
                <a:latin typeface="Arial"/>
                <a:ea typeface="+mn-lt"/>
                <a:cs typeface="+mn-lt"/>
              </a:rPr>
              <a:t> Κίνδυνοι διαδικασίας χρέωσης</a:t>
            </a:r>
            <a:endParaRPr lang="el-GR" sz="1200">
              <a:latin typeface="Arial"/>
              <a:cs typeface="Arial"/>
            </a:endParaRPr>
          </a:p>
          <a:p>
            <a:endParaRPr lang="el-GR">
              <a:latin typeface="Segoe UI"/>
              <a:cs typeface="Segoe UI"/>
            </a:endParaRPr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CFB7776E-27B7-A1CC-F778-35A566AFD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831408"/>
              </p:ext>
            </p:extLst>
          </p:nvPr>
        </p:nvGraphicFramePr>
        <p:xfrm>
          <a:off x="5305425" y="2398556"/>
          <a:ext cx="2771024" cy="1791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379">
                  <a:extLst>
                    <a:ext uri="{9D8B030D-6E8A-4147-A177-3AD203B41FA5}">
                      <a16:colId xmlns:a16="http://schemas.microsoft.com/office/drawing/2014/main" val="852775074"/>
                    </a:ext>
                  </a:extLst>
                </a:gridCol>
                <a:gridCol w="834645">
                  <a:extLst>
                    <a:ext uri="{9D8B030D-6E8A-4147-A177-3AD203B41FA5}">
                      <a16:colId xmlns:a16="http://schemas.microsoft.com/office/drawing/2014/main" val="3005410913"/>
                    </a:ext>
                  </a:extLst>
                </a:gridCol>
              </a:tblGrid>
              <a:tr h="547020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Πιθ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νότητ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l-GR">
                        <a:effectLst/>
                      </a:endParaRPr>
                    </a:p>
                    <a:p>
                      <a:pPr rtl="0" fontAlgn="base"/>
                      <a:r>
                        <a:rPr lang="el-GR" sz="1400" dirty="0"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604943"/>
                  </a:ext>
                </a:extLst>
              </a:tr>
              <a:tr h="632980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af-ZA" sz="11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None/>
                      </a:pPr>
                      <a:r>
                        <a:rPr lang="af-ZA" sz="1100" b="0" i="0" u="none" strike="noStrike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Συνέ</a:t>
                      </a:r>
                      <a:r>
                        <a:rPr lang="af-ZA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af-ZA" sz="1100" b="0" i="0" u="none" strike="noStrike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ει</a:t>
                      </a:r>
                      <a:r>
                        <a:rPr lang="af-ZA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l-GR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rtl="0" fontAlgn="base"/>
                      <a:r>
                        <a:rPr lang="el-GR" sz="1400" dirty="0">
                          <a:effectLst/>
                          <a:latin typeface="Calibri"/>
                        </a:rPr>
                        <a:t>10 </a:t>
                      </a:r>
                      <a:endParaRPr lang="el-GR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869766"/>
                  </a:ext>
                </a:extLst>
              </a:tr>
              <a:tr h="547020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Κίνδυνος</a:t>
                      </a:r>
                      <a:endParaRPr lang="af-ZA" dirty="0" err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rtl="0" fontAlgn="base"/>
                      <a:r>
                        <a:rPr lang="el-GR" sz="1400" dirty="0">
                          <a:effectLst/>
                          <a:latin typeface="Calibri"/>
                        </a:rPr>
                        <a:t>8.5 </a:t>
                      </a:r>
                      <a:endParaRPr lang="el-GR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37117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935BDCC-D7D0-35FA-5CCF-10D42D9B0C1F}"/>
              </a:ext>
            </a:extLst>
          </p:cNvPr>
          <p:cNvSpPr txBox="1"/>
          <p:nvPr/>
        </p:nvSpPr>
        <p:spPr>
          <a:xfrm>
            <a:off x="5321147" y="212625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u="sng" dirty="0">
                <a:latin typeface="Arial"/>
                <a:cs typeface="Arial"/>
              </a:rPr>
              <a:t>Κίνδυνος </a:t>
            </a:r>
            <a:r>
              <a:rPr lang="en-US" sz="1400" u="sng" dirty="0">
                <a:latin typeface="Calibri"/>
                <a:cs typeface="Segoe UI"/>
              </a:rPr>
              <a:t>2: </a:t>
            </a:r>
            <a:r>
              <a:rPr lang="en-US" sz="1400" u="sng" dirty="0" err="1">
                <a:latin typeface="Calibri"/>
                <a:cs typeface="Segoe UI"/>
              </a:rPr>
              <a:t>Διεισδυση</a:t>
            </a:r>
            <a:r>
              <a:rPr lang="en-US" sz="1400" u="sng" dirty="0">
                <a:latin typeface="Calibri"/>
                <a:cs typeface="Segoe UI"/>
              </a:rPr>
              <a:t> </a:t>
            </a:r>
            <a:endParaRPr lang="el-GR" sz="1400" dirty="0">
              <a:latin typeface="Calibri"/>
              <a:ea typeface="Calibri"/>
              <a:cs typeface="Calibri"/>
            </a:endParaRPr>
          </a:p>
          <a:p>
            <a:endParaRPr lang="el-GR">
              <a:latin typeface="Segoe UI"/>
              <a:cs typeface="Segoe UI"/>
            </a:endParaRPr>
          </a:p>
        </p:txBody>
      </p:sp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526E2670-E40E-8BCA-22F0-33E10597F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184642"/>
              </p:ext>
            </p:extLst>
          </p:nvPr>
        </p:nvGraphicFramePr>
        <p:xfrm>
          <a:off x="8960385" y="2423711"/>
          <a:ext cx="2700444" cy="1860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561">
                  <a:extLst>
                    <a:ext uri="{9D8B030D-6E8A-4147-A177-3AD203B41FA5}">
                      <a16:colId xmlns:a16="http://schemas.microsoft.com/office/drawing/2014/main" val="9797973"/>
                    </a:ext>
                  </a:extLst>
                </a:gridCol>
                <a:gridCol w="846883">
                  <a:extLst>
                    <a:ext uri="{9D8B030D-6E8A-4147-A177-3AD203B41FA5}">
                      <a16:colId xmlns:a16="http://schemas.microsoft.com/office/drawing/2014/main" val="408084214"/>
                    </a:ext>
                  </a:extLst>
                </a:gridCol>
              </a:tblGrid>
              <a:tr h="512225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Πιθ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νότητ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9 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91592"/>
                  </a:ext>
                </a:extLst>
              </a:tr>
              <a:tr h="702481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Συνέ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π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ει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9 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90218"/>
                  </a:ext>
                </a:extLst>
              </a:tr>
              <a:tr h="512225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Κίνδυνος</a:t>
                      </a:r>
                      <a:endParaRPr lang="af-ZA" dirty="0" err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9 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67116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98614F0-7F12-0461-FA1F-1A92641A4A8E}"/>
              </a:ext>
            </a:extLst>
          </p:cNvPr>
          <p:cNvSpPr txBox="1"/>
          <p:nvPr/>
        </p:nvSpPr>
        <p:spPr>
          <a:xfrm>
            <a:off x="8956713" y="2144616"/>
            <a:ext cx="270647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u="sng" dirty="0">
                <a:latin typeface="Arial"/>
                <a:ea typeface="+mn-lt"/>
                <a:cs typeface="+mn-lt"/>
              </a:rPr>
              <a:t>Κίνδυνος 3:</a:t>
            </a:r>
            <a:r>
              <a:rPr lang="el-GR" sz="1200" dirty="0">
                <a:latin typeface="Arial"/>
                <a:ea typeface="+mn-lt"/>
                <a:cs typeface="+mn-lt"/>
              </a:rPr>
              <a:t> Μη χρήση TLS </a:t>
            </a:r>
            <a:endParaRPr lang="el-GR" sz="1200" dirty="0">
              <a:latin typeface="Arial"/>
              <a:cs typeface="Segoe UI"/>
            </a:endParaRPr>
          </a:p>
        </p:txBody>
      </p:sp>
      <p:graphicFrame>
        <p:nvGraphicFramePr>
          <p:cNvPr id="14" name="Πίνακας 13">
            <a:extLst>
              <a:ext uri="{FF2B5EF4-FFF2-40B4-BE49-F238E27FC236}">
                <a16:creationId xmlns:a16="http://schemas.microsoft.com/office/drawing/2014/main" id="{AFE0D052-1044-FC00-48A5-2EFFB1786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18086"/>
              </p:ext>
            </p:extLst>
          </p:nvPr>
        </p:nvGraphicFramePr>
        <p:xfrm>
          <a:off x="2549487" y="4730459"/>
          <a:ext cx="3056308" cy="1773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4385">
                  <a:extLst>
                    <a:ext uri="{9D8B030D-6E8A-4147-A177-3AD203B41FA5}">
                      <a16:colId xmlns:a16="http://schemas.microsoft.com/office/drawing/2014/main" val="94843743"/>
                    </a:ext>
                  </a:extLst>
                </a:gridCol>
                <a:gridCol w="1041923">
                  <a:extLst>
                    <a:ext uri="{9D8B030D-6E8A-4147-A177-3AD203B41FA5}">
                      <a16:colId xmlns:a16="http://schemas.microsoft.com/office/drawing/2014/main" val="3137464001"/>
                    </a:ext>
                  </a:extLst>
                </a:gridCol>
              </a:tblGrid>
              <a:tr h="506552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Πιθ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νότητ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3 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660967"/>
                  </a:ext>
                </a:extLst>
              </a:tr>
              <a:tr h="615099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Συνέ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π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ει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10 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92739"/>
                  </a:ext>
                </a:extLst>
              </a:tr>
              <a:tr h="506552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Κίνδυνος</a:t>
                      </a:r>
                      <a:endParaRPr lang="af-ZA" dirty="0" err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6.5 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517251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83582DE-0D7F-9082-1241-DEC381A8E7A6}"/>
              </a:ext>
            </a:extLst>
          </p:cNvPr>
          <p:cNvSpPr txBox="1"/>
          <p:nvPr/>
        </p:nvSpPr>
        <p:spPr>
          <a:xfrm>
            <a:off x="2548569" y="4247003"/>
            <a:ext cx="306452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u="sng" dirty="0">
                <a:latin typeface="Arial"/>
                <a:ea typeface="+mn-lt"/>
                <a:cs typeface="+mn-lt"/>
              </a:rPr>
              <a:t>Κίνδυνος 4:</a:t>
            </a:r>
            <a:r>
              <a:rPr lang="el-GR" sz="1200" dirty="0">
                <a:latin typeface="Arial"/>
                <a:ea typeface="+mn-lt"/>
                <a:cs typeface="+mn-lt"/>
              </a:rPr>
              <a:t> Μη ασφαλές CAN που χρησιμοποιείται.</a:t>
            </a:r>
          </a:p>
          <a:p>
            <a:endParaRPr lang="el-GR">
              <a:latin typeface="Segoe UI"/>
              <a:cs typeface="Segoe UI"/>
            </a:endParaRPr>
          </a:p>
        </p:txBody>
      </p:sp>
      <p:graphicFrame>
        <p:nvGraphicFramePr>
          <p:cNvPr id="17" name="Πίνακας 16">
            <a:extLst>
              <a:ext uri="{FF2B5EF4-FFF2-40B4-BE49-F238E27FC236}">
                <a16:creationId xmlns:a16="http://schemas.microsoft.com/office/drawing/2014/main" id="{56CDA9DE-D078-A7DE-CADD-384A052BB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962609"/>
              </p:ext>
            </p:extLst>
          </p:nvPr>
        </p:nvGraphicFramePr>
        <p:xfrm>
          <a:off x="6704279" y="4730460"/>
          <a:ext cx="307741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467">
                  <a:extLst>
                    <a:ext uri="{9D8B030D-6E8A-4147-A177-3AD203B41FA5}">
                      <a16:colId xmlns:a16="http://schemas.microsoft.com/office/drawing/2014/main" val="1031703564"/>
                    </a:ext>
                  </a:extLst>
                </a:gridCol>
                <a:gridCol w="1013945">
                  <a:extLst>
                    <a:ext uri="{9D8B030D-6E8A-4147-A177-3AD203B41FA5}">
                      <a16:colId xmlns:a16="http://schemas.microsoft.com/office/drawing/2014/main" val="2067053966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Πιθ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νότητ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9 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06696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Συνέ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π</a:t>
                      </a:r>
                      <a:r>
                        <a:rPr lang="af-ZA" sz="1400" b="0" i="0" u="none" strike="noStrike" noProof="0" dirty="0" err="1">
                          <a:effectLst/>
                        </a:rPr>
                        <a:t>ει</a:t>
                      </a:r>
                      <a:r>
                        <a:rPr lang="af-ZA" sz="1400" b="0" i="0" u="none" strike="noStrike" noProof="0" dirty="0">
                          <a:effectLst/>
                        </a:rPr>
                        <a:t>α</a:t>
                      </a:r>
                      <a:endParaRPr lang="af-Z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4 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540197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t"/>
                      <a:endParaRPr lang="af-ZA"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1400" b="0" i="0" u="none" strike="noStrike" noProof="0" dirty="0" err="1">
                          <a:effectLst/>
                        </a:rPr>
                        <a:t>Κίνδυνος</a:t>
                      </a:r>
                      <a:endParaRPr lang="af-ZA" dirty="0" err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l-GR">
                        <a:effectLst/>
                      </a:endParaRPr>
                    </a:p>
                    <a:p>
                      <a:pPr algn="l" rtl="0" fontAlgn="base"/>
                      <a:r>
                        <a:rPr lang="el-GR" sz="1400" b="0" i="0" dirty="0">
                          <a:effectLst/>
                          <a:latin typeface="Calibri"/>
                        </a:rPr>
                        <a:t>6.5 </a:t>
                      </a:r>
                      <a:endParaRPr lang="el-GR" b="0" i="0" dirty="0">
                        <a:effectLst/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989341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7238709F-8B66-DBD8-AE4C-CDC642B1C664}"/>
              </a:ext>
            </a:extLst>
          </p:cNvPr>
          <p:cNvSpPr txBox="1"/>
          <p:nvPr/>
        </p:nvSpPr>
        <p:spPr>
          <a:xfrm>
            <a:off x="6689075" y="4311268"/>
            <a:ext cx="3238959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u="sng" dirty="0">
                <a:latin typeface="Arial"/>
                <a:ea typeface="+mn-lt"/>
                <a:cs typeface="+mn-lt"/>
              </a:rPr>
              <a:t>Κίνδυνος 5:</a:t>
            </a:r>
            <a:r>
              <a:rPr lang="el-GR" sz="1200" dirty="0">
                <a:latin typeface="Arial"/>
                <a:ea typeface="+mn-lt"/>
                <a:cs typeface="+mn-lt"/>
              </a:rPr>
              <a:t> Τα πιστοποιητικά δεν χρησιμοποιούνται σωστά. </a:t>
            </a:r>
            <a:endParaRPr lang="el-GR" sz="1200">
              <a:latin typeface="Arial"/>
            </a:endParaRPr>
          </a:p>
          <a:p>
            <a:endParaRPr lang="el-GR">
              <a:latin typeface="Segoe UI"/>
              <a:cs typeface="Segoe UI"/>
            </a:endParaRP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3C531DC8-5996-CF3A-6CDE-5F3A131E8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6113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8E3132E-E86C-E640-097F-F437C896E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ea typeface="+mj-lt"/>
                <a:cs typeface="+mj-lt"/>
              </a:rPr>
              <a:t>Αξιολόγιση</a:t>
            </a:r>
            <a:r>
              <a:rPr lang="en-US" dirty="0">
                <a:ea typeface="+mj-lt"/>
                <a:cs typeface="+mj-lt"/>
              </a:rPr>
              <a:t> </a:t>
            </a:r>
            <a:r>
              <a:rPr lang="en-US" dirty="0" err="1">
                <a:ea typeface="+mj-lt"/>
                <a:cs typeface="+mj-lt"/>
              </a:rPr>
              <a:t>Ρίσκου</a:t>
            </a:r>
            <a:r>
              <a:rPr lang="en-US" dirty="0">
                <a:ea typeface="+mj-lt"/>
                <a:cs typeface="+mj-lt"/>
              </a:rPr>
              <a:t> </a:t>
            </a:r>
            <a:endParaRPr lang="en-US" dirty="0"/>
          </a:p>
        </p:txBody>
      </p:sp>
      <p:graphicFrame>
        <p:nvGraphicFramePr>
          <p:cNvPr id="5" name="Θέση περιεχομένου 4">
            <a:extLst>
              <a:ext uri="{FF2B5EF4-FFF2-40B4-BE49-F238E27FC236}">
                <a16:creationId xmlns:a16="http://schemas.microsoft.com/office/drawing/2014/main" id="{D8AB380A-7E19-E210-D99D-477E39808A3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76749677"/>
              </p:ext>
            </p:extLst>
          </p:nvPr>
        </p:nvGraphicFramePr>
        <p:xfrm>
          <a:off x="605927" y="2432891"/>
          <a:ext cx="5449405" cy="388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172">
                  <a:extLst>
                    <a:ext uri="{9D8B030D-6E8A-4147-A177-3AD203B41FA5}">
                      <a16:colId xmlns:a16="http://schemas.microsoft.com/office/drawing/2014/main" val="3959701795"/>
                    </a:ext>
                  </a:extLst>
                </a:gridCol>
                <a:gridCol w="1106440">
                  <a:extLst>
                    <a:ext uri="{9D8B030D-6E8A-4147-A177-3AD203B41FA5}">
                      <a16:colId xmlns:a16="http://schemas.microsoft.com/office/drawing/2014/main" val="4280350433"/>
                    </a:ext>
                  </a:extLst>
                </a:gridCol>
                <a:gridCol w="970958">
                  <a:extLst>
                    <a:ext uri="{9D8B030D-6E8A-4147-A177-3AD203B41FA5}">
                      <a16:colId xmlns:a16="http://schemas.microsoft.com/office/drawing/2014/main" val="425468874"/>
                    </a:ext>
                  </a:extLst>
                </a:gridCol>
                <a:gridCol w="1309663">
                  <a:extLst>
                    <a:ext uri="{9D8B030D-6E8A-4147-A177-3AD203B41FA5}">
                      <a16:colId xmlns:a16="http://schemas.microsoft.com/office/drawing/2014/main" val="3990319410"/>
                    </a:ext>
                  </a:extLst>
                </a:gridCol>
                <a:gridCol w="1031172">
                  <a:extLst>
                    <a:ext uri="{9D8B030D-6E8A-4147-A177-3AD203B41FA5}">
                      <a16:colId xmlns:a16="http://schemas.microsoft.com/office/drawing/2014/main" val="1077281068"/>
                    </a:ext>
                  </a:extLst>
                </a:gridCol>
              </a:tblGrid>
              <a:tr h="391202">
                <a:tc gridSpan="5"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</a:t>
                      </a:r>
                      <a:r>
                        <a:rPr lang="af-ZA" sz="900" b="1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</a:t>
                      </a:r>
                      <a:endParaRPr lang="af-ZA" b="1" i="0" dirty="0">
                        <a:solidFill>
                          <a:srgbClr val="FFFFFF"/>
                        </a:solidFill>
                        <a:effectLst/>
                        <a:latin typeface="Neue Haas Grotesk Text Pro"/>
                      </a:endParaRPr>
                    </a:p>
                    <a:p>
                      <a:pPr lvl="0" algn="ctr">
                        <a:buNone/>
                      </a:pP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Πιθ</a:t>
                      </a:r>
                      <a:r>
                        <a:rPr lang="af-ZA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νότητες</a:t>
                      </a:r>
                      <a:r>
                        <a:rPr lang="af-ZA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βα</a:t>
                      </a: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θμολόγησης</a:t>
                      </a:r>
                      <a:endParaRPr lang="af-ZA" b="1" err="1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547350"/>
                  </a:ext>
                </a:extLst>
              </a:tr>
              <a:tr h="391202">
                <a:tc>
                  <a:txBody>
                    <a:bodyPr/>
                    <a:lstStyle/>
                    <a:p>
                      <a:pPr algn="l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1-3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4-6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7-9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9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610698"/>
                  </a:ext>
                </a:extLst>
              </a:tr>
              <a:tr h="878030">
                <a:tc>
                  <a:txBody>
                    <a:bodyPr/>
                    <a:lstStyle/>
                    <a:p>
                      <a:pPr algn="l" fontAlgn="base"/>
                      <a:r>
                        <a:rPr lang="af-ZA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Δεν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υπ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άρχει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γνωστή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εκμετάλλευση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ή η απ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ειλή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είν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αι 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γνωστή</a:t>
                      </a:r>
                      <a:r>
                        <a:rPr lang="af-ZA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 και κα</a:t>
                      </a:r>
                      <a:r>
                        <a:rPr lang="af-ZA" sz="800" b="0" i="0" u="none" strike="noStrike" noProof="0" dirty="0" err="1">
                          <a:solidFill>
                            <a:srgbClr val="000000"/>
                          </a:solidFill>
                          <a:effectLst/>
                        </a:rPr>
                        <a:t>λυμμένη</a:t>
                      </a:r>
                      <a:endParaRPr lang="af-ZA" b="0" i="0" dirty="0" err="1">
                        <a:solidFill>
                          <a:srgbClr val="000000"/>
                        </a:solidFill>
                        <a:effectLst/>
                        <a:latin typeface="Neue Haas Grotesk Text Pro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ιτούν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μεγάλη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οσότητ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ροετοιμ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ας κα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θώς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και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εξειδικευμέν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και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δεξιότητες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την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εκμετάλλευση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ενός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συστήμ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τος</a:t>
                      </a:r>
                      <a:endParaRPr lang="af-ZA" sz="700" dirty="0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</a:t>
                      </a:r>
                      <a:r>
                        <a:rPr lang="af-ZA" sz="7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​​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ιτεί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φυσική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ρόσ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βα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γνώση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ροτύ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ων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και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εξειδικευμέν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την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εκμετάλλευση</a:t>
                      </a:r>
                      <a:endParaRPr lang="af-ZA" sz="700" b="0" i="0" err="1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</a:t>
                      </a:r>
                      <a:r>
                        <a:rPr lang="af-ZA" sz="7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​​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ιτούν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ελάχιστη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κα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θόλου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φυσική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ρόσ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βα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μπ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να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είν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αι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λήρως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εξ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οστάσεως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χρειάζοντ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αι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εξειδίκευση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και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δεξιότητες</a:t>
                      </a:r>
                      <a:endParaRPr lang="af-ZA" sz="700" b="0" i="0" err="1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endParaRPr lang="af-ZA" sz="7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lvl="0" algn="l">
                        <a:buNone/>
                      </a:pP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ρίσκο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ιτεί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απ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λά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κα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θώς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και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κά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βα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σικές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γνώσεις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εκμετάλλευση</a:t>
                      </a:r>
                      <a:endParaRPr lang="af-ZA" sz="700" err="1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277371"/>
                  </a:ext>
                </a:extLst>
              </a:tr>
              <a:tr h="391202">
                <a:tc gridSpan="5"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endParaRPr lang="af-ZA" b="1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Πίν</a:t>
                      </a:r>
                      <a:r>
                        <a:rPr lang="af-ZA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ακας βα</a:t>
                      </a: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θμολόγησης</a:t>
                      </a:r>
                      <a:r>
                        <a:rPr lang="af-ZA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συνε</a:t>
                      </a:r>
                      <a:r>
                        <a:rPr lang="af-ZA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900" b="1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ειών</a:t>
                      </a:r>
                      <a:endParaRPr lang="af-ZA" b="1" err="1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087841"/>
                  </a:ext>
                </a:extLst>
              </a:tr>
              <a:tr h="356429">
                <a:tc>
                  <a:txBody>
                    <a:bodyPr/>
                    <a:lstStyle/>
                    <a:p>
                      <a:pPr algn="l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1-3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4-6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7-9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Neue Haas Grotesk Text Pro" panose="020B0504020202020204" pitchFamily="34" charset="0"/>
                        </a:rPr>
                        <a:t>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  <a:p>
                      <a:pPr algn="ctr" fontAlgn="base"/>
                      <a:r>
                        <a:rPr lang="el-GR" sz="800" b="0" i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 ​​​</a:t>
                      </a:r>
                      <a:endParaRPr lang="el-GR" b="0" i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230760"/>
                  </a:ext>
                </a:extLst>
              </a:tr>
              <a:tr h="1479014">
                <a:tc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δεν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ροκ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λούν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ζημιές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β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ατα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στο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σύστημ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α,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νισμό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χρήστη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κα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τά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την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εκμετάλλευση</a:t>
                      </a:r>
                      <a:endParaRPr lang="af-ZA" sz="700" dirty="0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</a:t>
                      </a:r>
                      <a:r>
                        <a:rPr lang="af-ZA" sz="7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​​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ράγουν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μικρές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ντες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συνέ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ειες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σύστημ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α,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νισμό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χρήστη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ότ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αν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γίνοντ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αι 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ντικείμενο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εκμετάλλευσης</a:t>
                      </a:r>
                      <a:endParaRPr lang="af-ZA" sz="700" err="1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ράγουν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συνέ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ειες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ου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επ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ηρεάζουν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λειτουργικότητ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του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συστήμ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ή/και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μικρότερη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οικονομική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ζημί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νισμό</a:t>
                      </a:r>
                      <a:endParaRPr lang="af-ZA" sz="700" dirty="0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</a:t>
                      </a:r>
                      <a:r>
                        <a:rPr lang="af-ZA" sz="7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​​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ράγουν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συνέ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ειες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ου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μπ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να επ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ηρεάσουν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ολλ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λά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συστήμ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ατα, να κατα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στρέψουν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εξο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λισμό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ή/και να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ροκ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λέσουν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μεγάλ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β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ατα ή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οικονομική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ζημί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στον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οργ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νισμό</a:t>
                      </a:r>
                      <a:endParaRPr lang="af-ZA" sz="700" b="0" i="0" err="1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af-ZA" sz="900" b="0" i="0" dirty="0">
                          <a:solidFill>
                            <a:srgbClr val="000000"/>
                          </a:solidFill>
                          <a:effectLst/>
                          <a:latin typeface="Neue Haas Grotesk Text Pro"/>
                        </a:rPr>
                        <a:t>​​​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κίνδυνοι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ροκ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λούν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βα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ρές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συνέ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ειες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ου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μπ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ορεί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να π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εριλ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αμβ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άνουν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σωμ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τικούς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τρ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υμ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τισμούς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στους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χρήστες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ή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ζητήμ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ατα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γι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α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το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ευρύτερο</a:t>
                      </a:r>
                      <a:r>
                        <a:rPr lang="af-ZA" sz="7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af-ZA" sz="700" b="0" i="0" u="none" strike="noStrike" noProof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κοινό</a:t>
                      </a:r>
                      <a:endParaRPr lang="af-ZA" sz="700" err="1">
                        <a:latin typeface="Arial"/>
                      </a:endParaRPr>
                    </a:p>
                  </a:txBody>
                  <a:tcPr>
                    <a:lnL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4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804704"/>
                  </a:ext>
                </a:extLst>
              </a:tr>
            </a:tbl>
          </a:graphicData>
        </a:graphic>
      </p:graphicFrame>
      <p:sp>
        <p:nvSpPr>
          <p:cNvPr id="7" name="Θέση κειμένου 6">
            <a:extLst>
              <a:ext uri="{FF2B5EF4-FFF2-40B4-BE49-F238E27FC236}">
                <a16:creationId xmlns:a16="http://schemas.microsoft.com/office/drawing/2014/main" id="{C573BFC5-D35E-358B-69C2-03C6B3DEC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5852145"/>
            <a:ext cx="5148917" cy="401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dirty="0">
                <a:ea typeface="+mn-lt"/>
                <a:cs typeface="+mn-lt"/>
              </a:rPr>
              <a:t>(</a:t>
            </a:r>
            <a:r>
              <a:rPr lang="en-US" sz="1800" dirty="0" err="1">
                <a:ea typeface="+mn-lt"/>
                <a:cs typeface="+mn-lt"/>
              </a:rPr>
              <a:t>Πιθ</a:t>
            </a:r>
            <a:r>
              <a:rPr lang="en-US" sz="1800" dirty="0">
                <a:ea typeface="+mn-lt"/>
                <a:cs typeface="+mn-lt"/>
              </a:rPr>
              <a:t>α</a:t>
            </a:r>
            <a:r>
              <a:rPr lang="en-US" sz="1800" dirty="0" err="1">
                <a:ea typeface="+mn-lt"/>
                <a:cs typeface="+mn-lt"/>
              </a:rPr>
              <a:t>νότητ</a:t>
            </a:r>
            <a:r>
              <a:rPr lang="en-US" sz="1800" dirty="0">
                <a:ea typeface="+mn-lt"/>
                <a:cs typeface="+mn-lt"/>
              </a:rPr>
              <a:t>α + </a:t>
            </a:r>
            <a:r>
              <a:rPr lang="en-US" sz="1800" dirty="0" err="1">
                <a:ea typeface="+mn-lt"/>
                <a:cs typeface="+mn-lt"/>
              </a:rPr>
              <a:t>Συνέ</a:t>
            </a:r>
            <a:r>
              <a:rPr lang="en-US" sz="1800" dirty="0">
                <a:ea typeface="+mn-lt"/>
                <a:cs typeface="+mn-lt"/>
              </a:rPr>
              <a:t>π</a:t>
            </a:r>
            <a:r>
              <a:rPr lang="en-US" sz="1800" dirty="0" err="1">
                <a:ea typeface="+mn-lt"/>
                <a:cs typeface="+mn-lt"/>
              </a:rPr>
              <a:t>ει</a:t>
            </a:r>
            <a:r>
              <a:rPr lang="en-US" sz="1800" dirty="0">
                <a:ea typeface="+mn-lt"/>
                <a:cs typeface="+mn-lt"/>
              </a:rPr>
              <a:t>α) / 2 = </a:t>
            </a:r>
            <a:r>
              <a:rPr lang="en-US" sz="1800" dirty="0" err="1">
                <a:ea typeface="+mn-lt"/>
                <a:cs typeface="+mn-lt"/>
              </a:rPr>
              <a:t>κίνδυνος</a:t>
            </a:r>
            <a:endParaRPr lang="el-GR" dirty="0" err="1"/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id="{AC51E59F-FC70-4D16-0831-024B100BA7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2349880"/>
            <a:ext cx="5213182" cy="3583619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dirty="0">
                <a:latin typeface="Arial"/>
                <a:ea typeface="+mn-lt"/>
                <a:cs typeface="+mn-lt"/>
              </a:rPr>
              <a:t>Καταλαβα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ίνουμε</a:t>
            </a:r>
            <a:r>
              <a:rPr lang="en-US" sz="1800" dirty="0">
                <a:latin typeface="Arial"/>
                <a:ea typeface="+mn-lt"/>
                <a:cs typeface="+mn-lt"/>
              </a:rPr>
              <a:t> π</a:t>
            </a:r>
            <a:r>
              <a:rPr lang="en-US" sz="1800" dirty="0" err="1">
                <a:latin typeface="Arial"/>
                <a:ea typeface="+mn-lt"/>
                <a:cs typeface="+mn-lt"/>
              </a:rPr>
              <a:t>ως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ορισμένες</a:t>
            </a:r>
            <a:r>
              <a:rPr lang="en-US" sz="1800" dirty="0">
                <a:latin typeface="Arial"/>
                <a:ea typeface="+mn-lt"/>
                <a:cs typeface="+mn-lt"/>
              </a:rPr>
              <a:t> από 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τις</a:t>
            </a:r>
            <a:r>
              <a:rPr lang="en-US" sz="1800" dirty="0">
                <a:latin typeface="Arial"/>
                <a:ea typeface="+mn-lt"/>
                <a:cs typeface="+mn-lt"/>
              </a:rPr>
              <a:t> απ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ειλές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γι</a:t>
            </a:r>
            <a:r>
              <a:rPr lang="en-US" sz="1800" dirty="0">
                <a:latin typeface="Arial"/>
                <a:ea typeface="+mn-lt"/>
                <a:cs typeface="+mn-lt"/>
              </a:rPr>
              <a:t>α 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τις</a:t>
            </a:r>
            <a:r>
              <a:rPr lang="en-US" sz="1800" dirty="0">
                <a:latin typeface="Arial"/>
                <a:ea typeface="+mn-lt"/>
                <a:cs typeface="+mn-lt"/>
              </a:rPr>
              <a:t> οπ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οίες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ήδη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μιλήσ</a:t>
            </a:r>
            <a:r>
              <a:rPr lang="en-US" sz="1800" dirty="0">
                <a:latin typeface="Arial"/>
                <a:ea typeface="+mn-lt"/>
                <a:cs typeface="+mn-lt"/>
              </a:rPr>
              <a:t>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με</a:t>
            </a:r>
            <a:r>
              <a:rPr lang="en-US" sz="1800" dirty="0">
                <a:latin typeface="Arial"/>
                <a:ea typeface="+mn-lt"/>
                <a:cs typeface="+mn-lt"/>
              </a:rPr>
              <a:t> μπ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ορεί</a:t>
            </a:r>
            <a:r>
              <a:rPr lang="en-US" sz="1800" dirty="0">
                <a:latin typeface="Arial"/>
                <a:ea typeface="+mn-lt"/>
                <a:cs typeface="+mn-lt"/>
              </a:rPr>
              <a:t> να </a:t>
            </a:r>
            <a:r>
              <a:rPr lang="en-US" sz="1800" dirty="0" err="1">
                <a:latin typeface="Arial"/>
                <a:ea typeface="+mn-lt"/>
                <a:cs typeface="+mn-lt"/>
              </a:rPr>
              <a:t>έχουν</a:t>
            </a:r>
            <a:r>
              <a:rPr lang="en-US" sz="1800" dirty="0">
                <a:latin typeface="Arial"/>
                <a:ea typeface="+mn-lt"/>
                <a:cs typeface="+mn-lt"/>
              </a:rPr>
              <a:t> 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ολλές</a:t>
            </a:r>
            <a:r>
              <a:rPr lang="en-US" sz="1800" dirty="0">
                <a:latin typeface="Arial"/>
                <a:ea typeface="+mn-lt"/>
                <a:cs typeface="+mn-lt"/>
              </a:rPr>
              <a:t> πα</a:t>
            </a:r>
            <a:r>
              <a:rPr lang="en-US" sz="1800" dirty="0" err="1">
                <a:latin typeface="Arial"/>
                <a:ea typeface="+mn-lt"/>
                <a:cs typeface="+mn-lt"/>
              </a:rPr>
              <a:t>ρά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λευρες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συνέ</a:t>
            </a:r>
            <a:r>
              <a:rPr lang="en-US" sz="1800" dirty="0">
                <a:latin typeface="Arial"/>
                <a:ea typeface="+mn-lt"/>
                <a:cs typeface="+mn-lt"/>
              </a:rPr>
              <a:t>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ειες</a:t>
            </a:r>
            <a:r>
              <a:rPr lang="en-US" sz="1800" dirty="0">
                <a:latin typeface="Arial"/>
                <a:ea typeface="+mn-lt"/>
                <a:cs typeface="+mn-lt"/>
              </a:rPr>
              <a:t>. </a:t>
            </a:r>
            <a:endParaRPr lang="el-GR"/>
          </a:p>
          <a:p>
            <a:pPr marL="0" indent="0">
              <a:buNone/>
            </a:pPr>
            <a:r>
              <a:rPr lang="en-US" sz="1800" dirty="0" err="1">
                <a:latin typeface="Arial"/>
                <a:ea typeface="+mn-lt"/>
                <a:cs typeface="+mn-lt"/>
              </a:rPr>
              <a:t>Με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την</a:t>
            </a:r>
            <a:r>
              <a:rPr lang="en-US" sz="1800" dirty="0">
                <a:latin typeface="Arial"/>
                <a:ea typeface="+mn-lt"/>
                <a:cs typeface="+mn-lt"/>
              </a:rPr>
              <a:t> 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ξιολόγηση</a:t>
            </a:r>
            <a:r>
              <a:rPr lang="en-US" sz="1800" dirty="0">
                <a:latin typeface="Arial"/>
                <a:ea typeface="+mn-lt"/>
                <a:cs typeface="+mn-lt"/>
              </a:rPr>
              <a:t> και 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την</a:t>
            </a:r>
            <a:r>
              <a:rPr lang="en-US" sz="1800" dirty="0">
                <a:latin typeface="Arial"/>
                <a:ea typeface="+mn-lt"/>
                <a:cs typeface="+mn-lt"/>
              </a:rPr>
              <a:t> </a:t>
            </a:r>
            <a:r>
              <a:rPr lang="en-US" sz="1800" dirty="0" err="1">
                <a:latin typeface="Arial"/>
                <a:ea typeface="+mn-lt"/>
                <a:cs typeface="+mn-lt"/>
              </a:rPr>
              <a:t>χρήση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του</a:t>
            </a:r>
            <a:r>
              <a:rPr lang="en-US" sz="1800" dirty="0">
                <a:latin typeface="Arial"/>
                <a:ea typeface="+mn-lt"/>
                <a:cs typeface="+mn-lt"/>
              </a:rPr>
              <a:t> 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ίν</a:t>
            </a:r>
            <a:r>
              <a:rPr lang="en-US" sz="1800" dirty="0">
                <a:latin typeface="Arial"/>
                <a:ea typeface="+mn-lt"/>
                <a:cs typeface="+mn-lt"/>
              </a:rPr>
              <a:t>ακα </a:t>
            </a:r>
            <a:r>
              <a:rPr lang="en-US" sz="1800" dirty="0" err="1">
                <a:latin typeface="Arial"/>
                <a:ea typeface="+mn-lt"/>
                <a:cs typeface="+mn-lt"/>
              </a:rPr>
              <a:t>δί</a:t>
            </a:r>
            <a:r>
              <a:rPr lang="en-US" sz="1800" dirty="0">
                <a:latin typeface="Arial"/>
                <a:ea typeface="+mn-lt"/>
                <a:cs typeface="+mn-lt"/>
              </a:rPr>
              <a:t>πλα κα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θώς</a:t>
            </a:r>
            <a:r>
              <a:rPr lang="en-US" sz="1800" dirty="0">
                <a:latin typeface="Arial"/>
                <a:ea typeface="+mn-lt"/>
                <a:cs typeface="+mn-lt"/>
              </a:rPr>
              <a:t> και 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τη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φόρμουλ</a:t>
            </a:r>
            <a:r>
              <a:rPr lang="en-US" sz="1800" dirty="0">
                <a:latin typeface="Arial"/>
                <a:ea typeface="+mn-lt"/>
                <a:cs typeface="+mn-lt"/>
              </a:rPr>
              <a:t>α 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ιο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κάτω</a:t>
            </a:r>
            <a:r>
              <a:rPr lang="en-US" sz="1800" dirty="0">
                <a:latin typeface="Arial"/>
                <a:ea typeface="+mn-lt"/>
                <a:cs typeface="+mn-lt"/>
              </a:rPr>
              <a:t>, κατα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λήγουμε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σε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μι</a:t>
            </a:r>
            <a:r>
              <a:rPr lang="en-US" sz="1800" dirty="0">
                <a:latin typeface="Arial"/>
                <a:ea typeface="+mn-lt"/>
                <a:cs typeface="+mn-lt"/>
              </a:rPr>
              <a:t>α βα</a:t>
            </a:r>
            <a:r>
              <a:rPr lang="en-US" sz="1800" dirty="0" err="1">
                <a:latin typeface="Arial"/>
                <a:ea typeface="+mn-lt"/>
                <a:cs typeface="+mn-lt"/>
              </a:rPr>
              <a:t>θμολογί</a:t>
            </a:r>
            <a:r>
              <a:rPr lang="en-US" sz="1800" dirty="0">
                <a:latin typeface="Arial"/>
                <a:ea typeface="+mn-lt"/>
                <a:cs typeface="+mn-lt"/>
              </a:rPr>
              <a:t>α 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ου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δείχνει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τον</a:t>
            </a:r>
            <a:r>
              <a:rPr lang="en-US" sz="1800" dirty="0">
                <a:latin typeface="Arial"/>
                <a:ea typeface="+mn-lt"/>
                <a:cs typeface="+mn-lt"/>
              </a:rPr>
              <a:t> </a:t>
            </a:r>
            <a:r>
              <a:rPr lang="en-US" sz="1800" dirty="0" err="1">
                <a:latin typeface="Arial"/>
                <a:ea typeface="+mn-lt"/>
                <a:cs typeface="+mn-lt"/>
              </a:rPr>
              <a:t>δίκτη</a:t>
            </a:r>
            <a:r>
              <a:rPr lang="en-US" sz="1800" dirty="0">
                <a:latin typeface="Arial"/>
                <a:ea typeface="+mn-lt"/>
                <a:cs typeface="+mn-lt"/>
              </a:rPr>
              <a:t> επ</a:t>
            </a:r>
            <a:r>
              <a:rPr lang="en-US" sz="1800" dirty="0" err="1">
                <a:latin typeface="Arial"/>
                <a:ea typeface="+mn-lt"/>
                <a:cs typeface="+mn-lt"/>
              </a:rPr>
              <a:t>ικινδυνότητ</a:t>
            </a:r>
            <a:r>
              <a:rPr lang="en-US" sz="1800" dirty="0">
                <a:latin typeface="Arial"/>
                <a:ea typeface="+mn-lt"/>
                <a:cs typeface="+mn-lt"/>
              </a:rPr>
              <a:t>ας.</a:t>
            </a:r>
            <a:endParaRPr lang="en-US" dirty="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b="1" err="1">
                <a:ea typeface="+mn-lt"/>
                <a:cs typeface="+mn-lt"/>
              </a:rPr>
              <a:t>Φόρμουλ</a:t>
            </a:r>
            <a:r>
              <a:rPr lang="en-US" sz="1800" b="1" dirty="0">
                <a:ea typeface="+mn-lt"/>
                <a:cs typeface="+mn-lt"/>
              </a:rPr>
              <a:t>α π</a:t>
            </a:r>
            <a:r>
              <a:rPr lang="en-US" sz="1800" b="1" err="1">
                <a:ea typeface="+mn-lt"/>
                <a:cs typeface="+mn-lt"/>
              </a:rPr>
              <a:t>ου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b="1" err="1">
                <a:ea typeface="+mn-lt"/>
                <a:cs typeface="+mn-lt"/>
              </a:rPr>
              <a:t>χρησιμο</a:t>
            </a:r>
            <a:r>
              <a:rPr lang="en-US" sz="1800" b="1" dirty="0">
                <a:ea typeface="+mn-lt"/>
                <a:cs typeface="+mn-lt"/>
              </a:rPr>
              <a:t>π</a:t>
            </a:r>
            <a:r>
              <a:rPr lang="en-US" sz="1800" b="1" err="1">
                <a:ea typeface="+mn-lt"/>
                <a:cs typeface="+mn-lt"/>
              </a:rPr>
              <a:t>οιείτ</a:t>
            </a:r>
            <a:r>
              <a:rPr lang="en-US" sz="1800" b="1" dirty="0">
                <a:ea typeface="+mn-lt"/>
                <a:cs typeface="+mn-lt"/>
              </a:rPr>
              <a:t>αι:</a:t>
            </a:r>
            <a:endParaRPr lang="en-US" b="1" dirty="0">
              <a:ea typeface="+mn-lt"/>
              <a:cs typeface="+mn-lt"/>
            </a:endParaRP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744C97BA-93A0-0612-51DD-28A91623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920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7" name="Freeform: Shape 36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63500" sx="102000" sy="102000" algn="ctr" rotWithShape="0">
              <a:schemeClr val="bg1">
                <a:lumMod val="8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9C45F024-2468-4D8A-9E11-BB2B1E0A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694A2D1-E5A0-F9E6-1A48-31E31454E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pPr algn="ctr"/>
            <a:r>
              <a:rPr lang="en-US" sz="4500" dirty="0" err="1">
                <a:latin typeface="Arial"/>
                <a:ea typeface="+mj-lt"/>
                <a:cs typeface="+mj-lt"/>
              </a:rPr>
              <a:t>Το</a:t>
            </a:r>
            <a:r>
              <a:rPr lang="en-US" sz="4500" dirty="0">
                <a:latin typeface="Arial"/>
                <a:ea typeface="+mj-lt"/>
                <a:cs typeface="+mj-lt"/>
              </a:rPr>
              <a:t> </a:t>
            </a:r>
            <a:r>
              <a:rPr lang="en-US" sz="4500" dirty="0" err="1">
                <a:latin typeface="Arial"/>
                <a:ea typeface="+mj-lt"/>
                <a:cs typeface="+mj-lt"/>
              </a:rPr>
              <a:t>ηλεκτρικό</a:t>
            </a:r>
            <a:r>
              <a:rPr lang="en-US" sz="4500" dirty="0">
                <a:latin typeface="Arial"/>
                <a:ea typeface="+mj-lt"/>
                <a:cs typeface="+mj-lt"/>
              </a:rPr>
              <a:t> σας </a:t>
            </a:r>
            <a:r>
              <a:rPr lang="en-US" sz="4500" dirty="0" err="1">
                <a:latin typeface="Arial"/>
                <a:ea typeface="+mj-lt"/>
                <a:cs typeface="+mj-lt"/>
              </a:rPr>
              <a:t>όχημ</a:t>
            </a:r>
            <a:r>
              <a:rPr lang="en-US" sz="4500" dirty="0">
                <a:latin typeface="Arial"/>
                <a:ea typeface="+mj-lt"/>
                <a:cs typeface="+mj-lt"/>
              </a:rPr>
              <a:t>α </a:t>
            </a:r>
            <a:r>
              <a:rPr lang="en-US" sz="4500" dirty="0" err="1">
                <a:latin typeface="Arial"/>
                <a:ea typeface="+mj-lt"/>
                <a:cs typeface="+mj-lt"/>
              </a:rPr>
              <a:t>συνωμοτεί</a:t>
            </a:r>
            <a:r>
              <a:rPr lang="en-US" sz="4500" dirty="0">
                <a:latin typeface="Arial"/>
                <a:ea typeface="+mj-lt"/>
                <a:cs typeface="+mj-lt"/>
              </a:rPr>
              <a:t> </a:t>
            </a:r>
            <a:r>
              <a:rPr lang="en-US" sz="4500" dirty="0" err="1">
                <a:latin typeface="Arial"/>
                <a:ea typeface="+mj-lt"/>
                <a:cs typeface="+mj-lt"/>
              </a:rPr>
              <a:t>εν</a:t>
            </a:r>
            <a:r>
              <a:rPr lang="en-US" sz="4500" dirty="0">
                <a:latin typeface="Arial"/>
                <a:ea typeface="+mj-lt"/>
                <a:cs typeface="+mj-lt"/>
              </a:rPr>
              <a:t>α</a:t>
            </a:r>
            <a:r>
              <a:rPr lang="en-US" sz="4500" dirty="0" err="1">
                <a:latin typeface="Arial"/>
                <a:ea typeface="+mj-lt"/>
                <a:cs typeface="+mj-lt"/>
              </a:rPr>
              <a:t>ντίον</a:t>
            </a:r>
            <a:r>
              <a:rPr lang="en-US" sz="4500" dirty="0">
                <a:latin typeface="Arial"/>
                <a:ea typeface="+mj-lt"/>
                <a:cs typeface="+mj-lt"/>
              </a:rPr>
              <a:t> σας;</a:t>
            </a:r>
            <a:endParaRPr lang="el-GR" sz="4500" dirty="0">
              <a:latin typeface="Arial"/>
              <a:cs typeface="Arial"/>
            </a:endParaRPr>
          </a:p>
          <a:p>
            <a:pPr algn="ctr"/>
            <a:r>
              <a:rPr lang="en-US" sz="2800" b="0" dirty="0" err="1">
                <a:latin typeface="Arial"/>
                <a:ea typeface="+mj-lt"/>
                <a:cs typeface="+mj-lt"/>
              </a:rPr>
              <a:t>Έρευν</a:t>
            </a:r>
            <a:r>
              <a:rPr lang="en-US" sz="2800" b="0" dirty="0">
                <a:latin typeface="Arial"/>
                <a:ea typeface="+mj-lt"/>
                <a:cs typeface="+mj-lt"/>
              </a:rPr>
              <a:t>α 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γι</a:t>
            </a:r>
            <a:r>
              <a:rPr lang="en-US" sz="2800" b="0" dirty="0">
                <a:latin typeface="Arial"/>
                <a:ea typeface="+mj-lt"/>
                <a:cs typeface="+mj-lt"/>
              </a:rPr>
              <a:t>α 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το</a:t>
            </a:r>
            <a:r>
              <a:rPr lang="en-US" sz="2800" b="0" dirty="0">
                <a:latin typeface="Arial"/>
                <a:ea typeface="+mj-lt"/>
                <a:cs typeface="+mj-lt"/>
              </a:rPr>
              <a:t> απ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όρρητο</a:t>
            </a:r>
            <a:r>
              <a:rPr lang="en-US" sz="2800" b="0" dirty="0">
                <a:latin typeface="Arial"/>
                <a:ea typeface="+mj-lt"/>
                <a:cs typeface="+mj-lt"/>
              </a:rPr>
              <a:t> 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των</a:t>
            </a:r>
            <a:r>
              <a:rPr lang="en-US" sz="2800" b="0" dirty="0">
                <a:latin typeface="Arial"/>
                <a:ea typeface="+mj-lt"/>
                <a:cs typeface="+mj-lt"/>
              </a:rPr>
              <a:t> 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ηλεκτρικών</a:t>
            </a:r>
            <a:r>
              <a:rPr lang="en-US" sz="2800" b="0" dirty="0">
                <a:latin typeface="Arial"/>
                <a:ea typeface="+mj-lt"/>
                <a:cs typeface="+mj-lt"/>
              </a:rPr>
              <a:t> </a:t>
            </a:r>
            <a:r>
              <a:rPr lang="en-US" sz="2800" b="0" dirty="0" err="1">
                <a:latin typeface="Arial"/>
                <a:ea typeface="+mj-lt"/>
                <a:cs typeface="+mj-lt"/>
              </a:rPr>
              <a:t>οχημάτων</a:t>
            </a:r>
            <a:r>
              <a:rPr lang="en-US" sz="2800" b="0" dirty="0">
                <a:latin typeface="Arial"/>
                <a:ea typeface="+mj-lt"/>
                <a:cs typeface="+mj-lt"/>
              </a:rPr>
              <a:t>.</a:t>
            </a:r>
            <a:endParaRPr lang="el-GR" sz="2800" dirty="0">
              <a:latin typeface="Arial"/>
              <a:cs typeface="Arial"/>
            </a:endParaRPr>
          </a:p>
          <a:p>
            <a:pPr algn="ctr"/>
            <a:endParaRPr lang="el-GR" sz="450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795868-FD93-24C8-6C3F-7BD89DBF80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1500" dirty="0" err="1">
                <a:latin typeface="Calibri"/>
                <a:ea typeface="+mn-lt"/>
                <a:cs typeface="+mn-lt"/>
              </a:rPr>
              <a:t>Μί</a:t>
            </a:r>
            <a:r>
              <a:rPr lang="en-US" sz="1500" dirty="0">
                <a:latin typeface="Calibri"/>
                <a:ea typeface="+mn-lt"/>
                <a:cs typeface="+mn-lt"/>
              </a:rPr>
              <a:t>α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έρευν</a:t>
            </a:r>
            <a:r>
              <a:rPr lang="en-US" sz="1500" dirty="0">
                <a:latin typeface="Calibri"/>
                <a:ea typeface="+mn-lt"/>
                <a:cs typeface="+mn-lt"/>
              </a:rPr>
              <a:t>α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σχετικά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με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το</a:t>
            </a:r>
            <a:r>
              <a:rPr lang="en-US" sz="1500" dirty="0">
                <a:latin typeface="Calibri"/>
                <a:ea typeface="+mn-lt"/>
                <a:cs typeface="+mn-lt"/>
              </a:rPr>
              <a:t> απ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όρρητο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των</a:t>
            </a:r>
            <a:r>
              <a:rPr lang="en-US" sz="1500" dirty="0">
                <a:latin typeface="Calibri"/>
                <a:ea typeface="+mn-lt"/>
                <a:cs typeface="+mn-lt"/>
              </a:rPr>
              <a:t> 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ροσω</a:t>
            </a:r>
            <a:r>
              <a:rPr lang="en-US" sz="1500" dirty="0">
                <a:latin typeface="Calibri"/>
                <a:ea typeface="+mn-lt"/>
                <a:cs typeface="+mn-lt"/>
              </a:rPr>
              <a:t>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ικών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δεδομένων</a:t>
            </a:r>
            <a:r>
              <a:rPr lang="en-US" sz="1500" dirty="0">
                <a:latin typeface="Calibri"/>
                <a:ea typeface="+mn-lt"/>
                <a:cs typeface="+mn-lt"/>
              </a:rPr>
              <a:t> από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την</a:t>
            </a:r>
            <a:r>
              <a:rPr lang="en-US" sz="1500" dirty="0">
                <a:latin typeface="Calibri"/>
                <a:ea typeface="+mn-lt"/>
                <a:cs typeface="+mn-lt"/>
              </a:rPr>
              <a:t> α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υτόμ</a:t>
            </a:r>
            <a:r>
              <a:rPr lang="en-US" sz="1500" dirty="0">
                <a:latin typeface="Calibri"/>
                <a:ea typeface="+mn-lt"/>
                <a:cs typeface="+mn-lt"/>
              </a:rPr>
              <a:t>α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τη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οδήγηση</a:t>
            </a:r>
            <a:r>
              <a:rPr lang="en-US" sz="1500" dirty="0">
                <a:latin typeface="Calibri"/>
                <a:ea typeface="+mn-lt"/>
                <a:cs typeface="+mn-lt"/>
              </a:rPr>
              <a:t> και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τις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λειτουργίες</a:t>
            </a:r>
            <a:r>
              <a:rPr lang="en-US" sz="1500" dirty="0">
                <a:latin typeface="Calibri"/>
                <a:ea typeface="+mn-lt"/>
                <a:cs typeface="+mn-lt"/>
              </a:rPr>
              <a:t> 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ου</a:t>
            </a:r>
            <a:r>
              <a:rPr lang="en-US" sz="1500" dirty="0">
                <a:latin typeface="Calibri"/>
                <a:ea typeface="+mn-lt"/>
                <a:cs typeface="+mn-lt"/>
              </a:rPr>
              <a:t> πα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ρέχουν</a:t>
            </a:r>
            <a:r>
              <a:rPr lang="en-US" sz="1500" dirty="0">
                <a:latin typeface="Calibri"/>
                <a:ea typeface="+mn-lt"/>
                <a:cs typeface="+mn-lt"/>
              </a:rPr>
              <a:t> τα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ηλεκτρικά</a:t>
            </a:r>
            <a:r>
              <a:rPr lang="en-US" sz="1500" dirty="0">
                <a:latin typeface="Calibri"/>
                <a:ea typeface="+mn-lt"/>
                <a:cs typeface="+mn-lt"/>
              </a:rPr>
              <a:t> α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υτοκίνητ</a:t>
            </a:r>
            <a:r>
              <a:rPr lang="en-US" sz="1500" dirty="0">
                <a:latin typeface="Calibri"/>
                <a:ea typeface="+mn-lt"/>
                <a:cs typeface="+mn-lt"/>
              </a:rPr>
              <a:t>α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σε</a:t>
            </a:r>
            <a:r>
              <a:rPr lang="en-US" sz="1500" dirty="0">
                <a:latin typeface="Calibri"/>
                <a:ea typeface="+mn-lt"/>
                <a:cs typeface="+mn-lt"/>
              </a:rPr>
              <a:t>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έν</a:t>
            </a:r>
            <a:r>
              <a:rPr lang="en-US" sz="1500" dirty="0">
                <a:latin typeface="Calibri"/>
                <a:ea typeface="+mn-lt"/>
                <a:cs typeface="+mn-lt"/>
              </a:rPr>
              <a:t>α 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έξυ</a:t>
            </a:r>
            <a:r>
              <a:rPr lang="en-US" sz="1500" dirty="0">
                <a:latin typeface="Calibri"/>
                <a:ea typeface="+mn-lt"/>
                <a:cs typeface="+mn-lt"/>
              </a:rPr>
              <a:t>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νο</a:t>
            </a:r>
            <a:r>
              <a:rPr lang="en-US" sz="1500" dirty="0">
                <a:latin typeface="Calibri"/>
                <a:ea typeface="+mn-lt"/>
                <a:cs typeface="+mn-lt"/>
              </a:rPr>
              <a:t> π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ερι</a:t>
            </a:r>
            <a:r>
              <a:rPr lang="en-US" sz="1500" dirty="0">
                <a:latin typeface="Calibri"/>
                <a:ea typeface="+mn-lt"/>
                <a:cs typeface="+mn-lt"/>
              </a:rPr>
              <a:t>β</a:t>
            </a:r>
            <a:r>
              <a:rPr lang="en-US" sz="1500" dirty="0" err="1">
                <a:latin typeface="Calibri"/>
                <a:ea typeface="+mn-lt"/>
                <a:cs typeface="+mn-lt"/>
              </a:rPr>
              <a:t>άλλον</a:t>
            </a:r>
            <a:r>
              <a:rPr lang="en-US" sz="1500" dirty="0">
                <a:latin typeface="Calibri"/>
                <a:ea typeface="+mn-lt"/>
                <a:cs typeface="+mn-lt"/>
              </a:rPr>
              <a:t>. </a:t>
            </a:r>
            <a:endParaRPr lang="el-GR" sz="1500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l-GR" sz="150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2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63500" sx="102000" sy="102000" algn="ctr" rotWithShape="0">
              <a:schemeClr val="bg1">
                <a:lumMod val="8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9C45F024-2468-4D8A-9E11-BB2B1E0A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1222880-3E0C-BC0F-3A03-D7AD14C35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l-GR" sz="7200"/>
              <a:t>Thank you !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0AC33B4-3929-EB3B-F52C-2D2C947AE4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l-GR" dirty="0"/>
              <a:t>I </a:t>
            </a:r>
            <a:r>
              <a:rPr lang="el-GR" dirty="0" err="1"/>
              <a:t>would</a:t>
            </a:r>
            <a:r>
              <a:rPr lang="el-GR" dirty="0"/>
              <a:t> </a:t>
            </a:r>
            <a:r>
              <a:rPr lang="el-GR" dirty="0" err="1"/>
              <a:t>love</a:t>
            </a:r>
            <a:r>
              <a:rPr lang="el-GR" dirty="0"/>
              <a:t> </a:t>
            </a:r>
            <a:r>
              <a:rPr lang="el-GR" dirty="0" err="1"/>
              <a:t>to</a:t>
            </a:r>
            <a:r>
              <a:rPr lang="el-GR" dirty="0"/>
              <a:t> </a:t>
            </a:r>
            <a:r>
              <a:rPr lang="el-GR" dirty="0" err="1"/>
              <a:t>answer</a:t>
            </a:r>
            <a:r>
              <a:rPr lang="el-GR" dirty="0"/>
              <a:t> </a:t>
            </a:r>
            <a:r>
              <a:rPr lang="el-GR" dirty="0" err="1"/>
              <a:t>your</a:t>
            </a:r>
            <a:r>
              <a:rPr lang="el-GR" dirty="0"/>
              <a:t> </a:t>
            </a:r>
            <a:r>
              <a:rPr lang="el-GR" dirty="0" err="1"/>
              <a:t>questions</a:t>
            </a:r>
            <a:r>
              <a:rPr lang="el-GR" dirty="0"/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CB623E5-938A-EF56-6F6B-7E251148F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DC25EE-239B-4C5F-AAD1-255A7D5F1EE2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66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20B444E-BE9C-85DE-B143-801BE7A8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Τι θα ακολουθήσει 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2644A3B-27F8-E2E5-78A6-8EEC9E4AD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Τα τελευταία χρόνια, η ζωή εξελίχθηκε σε ένα έξυπνο σύστημα περιβαλλοντικής παρακολούθησης. Αυτό περιλαμβάνει το Διαδίκτυο των Πραγμάτων και την Τεχνική Νοημοσύνη τα οποία ενσωματώθηκαν για τη δημιουργία του Ηλεκτρικού Αυτοκίνητου. </a:t>
            </a:r>
          </a:p>
          <a:p>
            <a:r>
              <a:rPr lang="el-GR" dirty="0"/>
              <a:t>Θα εξηγήσουμε πώς και γιατί συλλέγονται τόσα προσωπικά δεδομένα και πώς αυτά μπορούν να επηρεάσουν.</a:t>
            </a:r>
          </a:p>
          <a:p>
            <a:r>
              <a:rPr lang="el-GR" dirty="0"/>
              <a:t>Νομοθεσίες που επηρεάζουν και επηρεάζονται.</a:t>
            </a:r>
          </a:p>
          <a:p>
            <a:r>
              <a:rPr lang="el-GR" dirty="0"/>
              <a:t>Ευπάθειες και πιθανοί </a:t>
            </a:r>
            <a:r>
              <a:rPr lang="el-GR" dirty="0" err="1"/>
              <a:t>κινδύνοι</a:t>
            </a:r>
            <a:r>
              <a:rPr lang="el-GR" dirty="0"/>
              <a:t> που εγκυμονούν. 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A9E7158-7023-25C6-AECA-8F7D5EBB7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614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19">
            <a:extLst>
              <a:ext uri="{FF2B5EF4-FFF2-40B4-BE49-F238E27FC236}">
                <a16:creationId xmlns:a16="http://schemas.microsoft.com/office/drawing/2014/main" id="{560AFAAC-EA6C-45A9-9E03-C9C9F0193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phere of mesh and nodes">
            <a:extLst>
              <a:ext uri="{FF2B5EF4-FFF2-40B4-BE49-F238E27FC236}">
                <a16:creationId xmlns:a16="http://schemas.microsoft.com/office/drawing/2014/main" id="{260C61F2-CBED-85B4-142B-859359A3BF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32" r="7436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35" name="Freeform: Shape 21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6" name="Freeform: Shape 23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B74D5485-2A91-5721-D491-0155C2FAC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243584"/>
          </a:xfrm>
        </p:spPr>
        <p:txBody>
          <a:bodyPr anchor="ctr">
            <a:normAutofit/>
          </a:bodyPr>
          <a:lstStyle/>
          <a:p>
            <a:r>
              <a:rPr lang="el-GR" sz="3400">
                <a:latin typeface="Arial"/>
                <a:cs typeface="Arial"/>
              </a:rPr>
              <a:t>Η τεχνολογία 5G</a:t>
            </a:r>
          </a:p>
        </p:txBody>
      </p:sp>
      <p:sp>
        <p:nvSpPr>
          <p:cNvPr id="37" name="Rectangle 25">
            <a:extLst>
              <a:ext uri="{FF2B5EF4-FFF2-40B4-BE49-F238E27FC236}">
                <a16:creationId xmlns:a16="http://schemas.microsoft.com/office/drawing/2014/main" id="{C0036C6B-F09C-4EAB-AE02-8D056EE74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325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27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95336"/>
            <a:ext cx="49834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6B89897-1189-EA18-6F71-C1957D2F6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258571" cy="33931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l-GR" sz="1500" dirty="0">
                <a:latin typeface="Arial"/>
                <a:cs typeface="Arial"/>
              </a:rPr>
              <a:t>Περιλαμβάνει τον διαχωρισμό δικτύων σε:</a:t>
            </a:r>
          </a:p>
          <a:p>
            <a:pPr marL="742950" lvl="1" indent="-285750">
              <a:lnSpc>
                <a:spcPct val="100000"/>
              </a:lnSpc>
            </a:pPr>
            <a:r>
              <a:rPr lang="el-GR" sz="1500" dirty="0">
                <a:latin typeface="Arial"/>
                <a:ea typeface="+mn-lt"/>
                <a:cs typeface="+mn-lt"/>
              </a:rPr>
              <a:t>Προσωπικά δίκτια </a:t>
            </a:r>
          </a:p>
          <a:p>
            <a:pPr marL="742950" lvl="1" indent="-285750">
              <a:lnSpc>
                <a:spcPct val="100000"/>
              </a:lnSpc>
            </a:pPr>
            <a:r>
              <a:rPr lang="el-GR" sz="1500" dirty="0">
                <a:latin typeface="Arial"/>
                <a:ea typeface="+mn-lt"/>
                <a:cs typeface="+mn-lt"/>
              </a:rPr>
              <a:t>Άμεσης ανταπόκρισης - συσκευές ανταλλαγής πληροφοριών</a:t>
            </a:r>
          </a:p>
          <a:p>
            <a:pPr marL="742950" lvl="1" indent="-285750">
              <a:lnSpc>
                <a:spcPct val="100000"/>
              </a:lnSpc>
            </a:pPr>
            <a:r>
              <a:rPr lang="el-GR" sz="1500" dirty="0">
                <a:latin typeface="Arial"/>
                <a:ea typeface="+mn-lt"/>
                <a:cs typeface="+mn-lt"/>
              </a:rPr>
              <a:t>Αναδιαμόρφωση του τεχνολογικού τοπίου </a:t>
            </a:r>
            <a:endParaRPr lang="el-GR" sz="1500" dirty="0"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l-GR" sz="1500" dirty="0">
                <a:latin typeface="Arial"/>
                <a:ea typeface="+mn-lt"/>
                <a:cs typeface="+mn-lt"/>
              </a:rPr>
              <a:t>Το 5G είναι κάτι περισσότερο από ένα βήμα γενεών, καθώς αντιπροσωπεύει έναν θεμελιώδη μετασχηματισμό του ρόλου που μπορεί να διαδραματίσει η τεχνολογία κινητής τηλεφωνίας στην κοινωνία. </a:t>
            </a:r>
            <a:endParaRPr lang="el-GR" dirty="0"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l-GR" sz="1500" dirty="0">
                <a:latin typeface="Arial"/>
                <a:ea typeface="+mn-lt"/>
                <a:cs typeface="+mn-lt"/>
              </a:rPr>
              <a:t>Αναμφίβολα το 5G ήταν το στοιχείο που έλειπε από τη μαζική αναβάθμιση στις επικοινωνίες και στην ανάπτυξη του Διαδικτύου των Πραγμάτων.</a:t>
            </a:r>
            <a:endParaRPr lang="el-GR" dirty="0">
              <a:latin typeface="Arial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BDCD259-BEFD-AEE6-3590-F9955F6F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0759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2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B86E411E-17B8-CEBA-A68E-5CFB06E95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216" y="1076324"/>
            <a:ext cx="6272784" cy="1535051"/>
          </a:xfrm>
        </p:spPr>
        <p:txBody>
          <a:bodyPr anchor="b">
            <a:normAutofit/>
          </a:bodyPr>
          <a:lstStyle/>
          <a:p>
            <a:r>
              <a:rPr lang="el-GR" sz="3600" dirty="0">
                <a:latin typeface="Arial"/>
                <a:ea typeface="+mj-lt"/>
                <a:cs typeface="+mj-lt"/>
              </a:rPr>
              <a:t>Η επανάσταση του Διαδίκτυού των Πραγμάτων</a:t>
            </a:r>
            <a:endParaRPr lang="el-GR" sz="3600" dirty="0">
              <a:latin typeface="Arial"/>
            </a:endParaRPr>
          </a:p>
        </p:txBody>
      </p:sp>
      <p:pic>
        <p:nvPicPr>
          <p:cNvPr id="5" name="Picture 4" descr="CPU with binary numbers and blueprint">
            <a:extLst>
              <a:ext uri="{FF2B5EF4-FFF2-40B4-BE49-F238E27FC236}">
                <a16:creationId xmlns:a16="http://schemas.microsoft.com/office/drawing/2014/main" id="{A244820F-1C1C-2356-9718-4974D9327A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87" r="28060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40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36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F0C1879-9221-F2A9-35DF-7142E5A0D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216" y="3351276"/>
            <a:ext cx="6272784" cy="282568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l-GR" sz="1800" dirty="0">
                <a:ea typeface="+mn-lt"/>
                <a:cs typeface="+mn-lt"/>
              </a:rPr>
              <a:t>Είναι ένα δίκτυο διασυνδεδεμένων φυσικών συσκευών που επικοινωνούν μέσω Διαδικτύου, συνδέοντας και ανταλλάσσοντας δεδομένα. </a:t>
            </a:r>
            <a:endParaRPr lang="el-GR" dirty="0"/>
          </a:p>
          <a:p>
            <a:r>
              <a:rPr lang="el-GR" sz="1800" dirty="0">
                <a:ea typeface="+mn-lt"/>
                <a:cs typeface="+mn-lt"/>
              </a:rPr>
              <a:t>Το Διαδίκτυο των Πραγμάτων είναι μέρος σχεδόν κάθε πτυχής της ζωής μας, όπως: </a:t>
            </a:r>
            <a:endParaRPr lang="el-GR" dirty="0"/>
          </a:p>
          <a:p>
            <a:pPr lvl="1" indent="-285750"/>
            <a:r>
              <a:rPr lang="el-GR" sz="1800" dirty="0"/>
              <a:t>Έξυπνο ρολόι (Υγεία)</a:t>
            </a:r>
          </a:p>
          <a:p>
            <a:pPr lvl="1" indent="-285750"/>
            <a:r>
              <a:rPr lang="el-GR" sz="1800" dirty="0"/>
              <a:t>Έξυπνη σκούπα, </a:t>
            </a:r>
            <a:r>
              <a:rPr lang="el-GR" sz="1800" dirty="0" err="1"/>
              <a:t>Αλεξα</a:t>
            </a:r>
            <a:r>
              <a:rPr lang="el-GR" sz="1800" dirty="0"/>
              <a:t>, Έξυπνος φούρνος (Εξυπηρέτηση ανθρώπου)</a:t>
            </a:r>
          </a:p>
          <a:p>
            <a:pPr lvl="1" indent="-285750"/>
            <a:r>
              <a:rPr lang="el-GR" sz="1800" dirty="0"/>
              <a:t>Ηλεκτρικό Αυτοκίνητο (Καθημερινότητα)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BCE0947-B99B-EA8B-5200-6940102E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840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1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2986FE37-406E-E865-1F87-B65AE701B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l-GR" sz="6000" dirty="0"/>
              <a:t>Η χρησιμότητα των Προσωπικών Δεδομένων</a:t>
            </a:r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7A0B5DEA-ADF6-4BA5-9307-147F0A468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680" y="2898648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5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83982"/>
            <a:ext cx="1873457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B5BA650-9A26-0F15-858F-1A72BADF3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el-GR" sz="2000" dirty="0">
                <a:latin typeface="Calibri"/>
                <a:cs typeface="Calibri"/>
              </a:rPr>
              <a:t>Αν και πιστεύεται ότι τα ηλεκτρικά οχήματα καταγράφουν μόνο δεδομένα τα οποία αναγράφονται στο ταμπλό ή στην οθόνη του αυτοκινήτου, δεν ισχύει απόλυτα αυτό.</a:t>
            </a:r>
          </a:p>
          <a:p>
            <a:pPr marL="342900" indent="-342900"/>
            <a:r>
              <a:rPr lang="el-GR" sz="2000" dirty="0">
                <a:latin typeface="Calibri"/>
                <a:cs typeface="Calibri"/>
              </a:rPr>
              <a:t>Είναι σημαντικό να κατανοήσουμε ότι:</a:t>
            </a:r>
            <a:endParaRPr lang="el-GR" sz="2000" dirty="0" err="1">
              <a:latin typeface="Calibri"/>
              <a:cs typeface="Calibri"/>
            </a:endParaRPr>
          </a:p>
          <a:p>
            <a:pPr marL="800100" lvl="1" indent="-342900"/>
            <a:r>
              <a:rPr lang="el-GR" sz="1800" dirty="0">
                <a:latin typeface="Calibri"/>
                <a:cs typeface="Calibri"/>
              </a:rPr>
              <a:t>Τι είναι τα δεδομένα ενός ηλεκτρικού οχήματος και γιατί έχουν τόση σημασία.</a:t>
            </a:r>
            <a:endParaRPr lang="el-GR" sz="1800" dirty="0">
              <a:latin typeface="Calibri"/>
              <a:ea typeface="Calibri"/>
              <a:cs typeface="Calibri"/>
            </a:endParaRPr>
          </a:p>
          <a:p>
            <a:pPr marL="800100" lvl="1" indent="-342900"/>
            <a:r>
              <a:rPr lang="el-GR" sz="1800" dirty="0">
                <a:latin typeface="Calibri"/>
                <a:cs typeface="Calibri"/>
              </a:rPr>
              <a:t>Τι είναι το Σύστημα CAN </a:t>
            </a:r>
            <a:r>
              <a:rPr lang="el-GR" sz="1800" dirty="0" err="1">
                <a:latin typeface="Calibri"/>
                <a:cs typeface="Calibri"/>
              </a:rPr>
              <a:t>Bus</a:t>
            </a:r>
            <a:r>
              <a:rPr lang="el-GR" sz="1800" dirty="0">
                <a:latin typeface="Calibri"/>
                <a:cs typeface="Calibri"/>
              </a:rPr>
              <a:t> και ποιες οι λειτουργίες του.</a:t>
            </a:r>
            <a:endParaRPr lang="el-GR" sz="1800" dirty="0">
              <a:latin typeface="Calibri"/>
              <a:ea typeface="Calibri"/>
              <a:cs typeface="Calibri"/>
            </a:endParaRPr>
          </a:p>
          <a:p>
            <a:pPr marL="800100" lvl="1" indent="-342900"/>
            <a:r>
              <a:rPr lang="el-GR" sz="1800" dirty="0">
                <a:latin typeface="Calibri"/>
                <a:cs typeface="Calibri"/>
              </a:rPr>
              <a:t>Πώς οι αισθητήρες συλλέγουν δεδομένα και γιατί επηρεάζουν τόσο τα προσωπικά δεδομένα.</a:t>
            </a:r>
            <a:endParaRPr lang="el-GR" sz="18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9B7C00-EBE4-CC43-E75C-B4938C6E1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2053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3F3EAC0-5A97-87C2-419E-59FC06A23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err="1"/>
              <a:t>Controller</a:t>
            </a:r>
            <a:r>
              <a:rPr lang="el-GR"/>
              <a:t> </a:t>
            </a:r>
            <a:r>
              <a:rPr lang="el-GR" err="1"/>
              <a:t>area</a:t>
            </a:r>
            <a:r>
              <a:rPr lang="el-GR"/>
              <a:t> </a:t>
            </a:r>
            <a:r>
              <a:rPr lang="el-GR" err="1"/>
              <a:t>network</a:t>
            </a:r>
            <a:r>
              <a:rPr lang="el-GR"/>
              <a:t>(CAN </a:t>
            </a:r>
            <a:r>
              <a:rPr lang="el-GR" err="1"/>
              <a:t>bus</a:t>
            </a:r>
            <a:r>
              <a:rPr lang="el-GR"/>
              <a:t> </a:t>
            </a:r>
            <a:r>
              <a:rPr lang="el-GR" err="1"/>
              <a:t>system</a:t>
            </a:r>
            <a:r>
              <a:rPr lang="el-GR"/>
              <a:t>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E0A35BA-C30A-A4B3-163C-377202A7B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>
                <a:latin typeface="Arial"/>
                <a:cs typeface="Arial"/>
              </a:rPr>
              <a:t>Είναι το σύστημα το οποίο επιτρέπει την επικοινωνία ανάμεσα στα </a:t>
            </a:r>
            <a:r>
              <a:rPr lang="el-GR" dirty="0" err="1">
                <a:latin typeface="Arial"/>
                <a:cs typeface="Arial"/>
              </a:rPr>
              <a:t>μέροι</a:t>
            </a:r>
            <a:r>
              <a:rPr lang="el-GR" dirty="0">
                <a:latin typeface="Arial"/>
                <a:cs typeface="Arial"/>
              </a:rPr>
              <a:t> του ηλεκτρικού οχήματος. </a:t>
            </a:r>
          </a:p>
          <a:p>
            <a:r>
              <a:rPr lang="el-GR" dirty="0">
                <a:latin typeface="Arial"/>
                <a:cs typeface="Arial"/>
              </a:rPr>
              <a:t>Περιλαμβάνει και σύστημα</a:t>
            </a:r>
            <a:r>
              <a:rPr lang="el-GR" dirty="0">
                <a:latin typeface="Arial"/>
                <a:ea typeface="+mn-lt"/>
                <a:cs typeface="+mn-lt"/>
              </a:rPr>
              <a:t> </a:t>
            </a:r>
            <a:r>
              <a:rPr lang="el-GR" dirty="0" err="1">
                <a:latin typeface="Arial"/>
                <a:ea typeface="+mn-lt"/>
                <a:cs typeface="+mn-lt"/>
              </a:rPr>
              <a:t>αυτοδιάγνωσης</a:t>
            </a:r>
            <a:r>
              <a:rPr lang="el-GR" dirty="0">
                <a:latin typeface="Arial"/>
                <a:ea typeface="+mn-lt"/>
                <a:cs typeface="+mn-lt"/>
              </a:rPr>
              <a:t> το οποίο ονομάζεται </a:t>
            </a:r>
            <a:r>
              <a:rPr lang="en-US" dirty="0">
                <a:latin typeface="Arial"/>
                <a:ea typeface="+mn-lt"/>
                <a:cs typeface="+mn-lt"/>
              </a:rPr>
              <a:t>OBD2 </a:t>
            </a:r>
            <a:r>
              <a:rPr lang="en-US" dirty="0" err="1">
                <a:ea typeface="+mn-lt"/>
                <a:cs typeface="+mn-lt"/>
              </a:rPr>
              <a:t>Πρωτόκολλο</a:t>
            </a:r>
            <a:r>
              <a:rPr lang="en-US" dirty="0">
                <a:ea typeface="+mn-lt"/>
                <a:cs typeface="+mn-lt"/>
              </a:rPr>
              <a:t> κατα</a:t>
            </a:r>
            <a:r>
              <a:rPr lang="en-US" dirty="0" err="1">
                <a:ea typeface="+mn-lt"/>
                <a:cs typeface="+mn-lt"/>
              </a:rPr>
              <a:t>γρ</a:t>
            </a:r>
            <a:r>
              <a:rPr lang="en-US" dirty="0">
                <a:ea typeface="+mn-lt"/>
                <a:cs typeface="+mn-lt"/>
              </a:rPr>
              <a:t>α</a:t>
            </a:r>
            <a:r>
              <a:rPr lang="en-US" dirty="0" err="1">
                <a:ea typeface="+mn-lt"/>
                <a:cs typeface="+mn-lt"/>
              </a:rPr>
              <a:t>φικού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δεδομένων</a:t>
            </a:r>
            <a:r>
              <a:rPr lang="en-US" dirty="0">
                <a:ea typeface="+mn-lt"/>
                <a:cs typeface="+mn-lt"/>
              </a:rPr>
              <a:t>.</a:t>
            </a:r>
          </a:p>
          <a:p>
            <a:r>
              <a:rPr lang="en-US" dirty="0" err="1">
                <a:latin typeface="Arial"/>
                <a:ea typeface="Calibri"/>
                <a:cs typeface="Calibri"/>
              </a:rPr>
              <a:t>Περιλ</a:t>
            </a:r>
            <a:r>
              <a:rPr lang="en-US" dirty="0">
                <a:latin typeface="Arial"/>
                <a:ea typeface="Calibri"/>
                <a:cs typeface="Calibri"/>
              </a:rPr>
              <a:t>αμβ</a:t>
            </a:r>
            <a:r>
              <a:rPr lang="en-US" dirty="0" err="1">
                <a:latin typeface="Arial"/>
                <a:ea typeface="Calibri"/>
                <a:cs typeface="Calibri"/>
              </a:rPr>
              <a:t>άνει</a:t>
            </a:r>
            <a:r>
              <a:rPr lang="en-US" dirty="0">
                <a:latin typeface="Arial"/>
                <a:ea typeface="+mn-lt"/>
                <a:cs typeface="+mn-lt"/>
              </a:rPr>
              <a:t> π</a:t>
            </a:r>
            <a:r>
              <a:rPr lang="en-US" dirty="0" err="1">
                <a:latin typeface="Arial"/>
                <a:ea typeface="+mn-lt"/>
                <a:cs typeface="+mn-lt"/>
              </a:rPr>
              <a:t>ρωτόκολλο</a:t>
            </a:r>
            <a:r>
              <a:rPr lang="en-US" dirty="0">
                <a:latin typeface="Arial"/>
                <a:ea typeface="+mn-lt"/>
                <a:cs typeface="+mn-lt"/>
              </a:rPr>
              <a:t> </a:t>
            </a:r>
            <a:r>
              <a:rPr lang="en-US" dirty="0" err="1">
                <a:latin typeface="Arial"/>
                <a:ea typeface="+mn-lt"/>
                <a:cs typeface="+mn-lt"/>
              </a:rPr>
              <a:t>υψηλότερου</a:t>
            </a:r>
            <a:r>
              <a:rPr lang="en-US" dirty="0">
                <a:latin typeface="Arial"/>
                <a:ea typeface="+mn-lt"/>
                <a:cs typeface="+mn-lt"/>
              </a:rPr>
              <a:t> επιπ</a:t>
            </a:r>
            <a:r>
              <a:rPr lang="en-US" dirty="0" err="1">
                <a:latin typeface="Arial"/>
                <a:ea typeface="+mn-lt"/>
                <a:cs typeface="+mn-lt"/>
              </a:rPr>
              <a:t>έδου</a:t>
            </a:r>
            <a:r>
              <a:rPr lang="en-US" dirty="0">
                <a:latin typeface="Arial"/>
                <a:ea typeface="+mn-lt"/>
                <a:cs typeface="+mn-lt"/>
              </a:rPr>
              <a:t> </a:t>
            </a:r>
            <a:r>
              <a:rPr lang="en-US" dirty="0" err="1">
                <a:latin typeface="Arial"/>
                <a:ea typeface="+mn-lt"/>
                <a:cs typeface="+mn-lt"/>
              </a:rPr>
              <a:t>το</a:t>
            </a:r>
            <a:r>
              <a:rPr lang="en-US" dirty="0">
                <a:latin typeface="Arial"/>
                <a:ea typeface="+mn-lt"/>
                <a:cs typeface="+mn-lt"/>
              </a:rPr>
              <a:t> οπ</a:t>
            </a:r>
            <a:r>
              <a:rPr lang="en-US" dirty="0" err="1">
                <a:latin typeface="Arial"/>
                <a:ea typeface="+mn-lt"/>
                <a:cs typeface="+mn-lt"/>
              </a:rPr>
              <a:t>οίο</a:t>
            </a:r>
            <a:r>
              <a:rPr lang="en-US" dirty="0">
                <a:latin typeface="Arial"/>
                <a:ea typeface="+mn-lt"/>
                <a:cs typeface="+mn-lt"/>
              </a:rPr>
              <a:t> αναλαμβ</a:t>
            </a:r>
            <a:r>
              <a:rPr lang="en-US" dirty="0" err="1">
                <a:latin typeface="Arial"/>
                <a:ea typeface="+mn-lt"/>
                <a:cs typeface="+mn-lt"/>
              </a:rPr>
              <a:t>άνει</a:t>
            </a:r>
            <a:r>
              <a:rPr lang="en-US" dirty="0">
                <a:latin typeface="Arial"/>
                <a:ea typeface="+mn-lt"/>
                <a:cs typeface="+mn-lt"/>
              </a:rPr>
              <a:t> π</a:t>
            </a:r>
            <a:r>
              <a:rPr lang="en-US" dirty="0" err="1">
                <a:latin typeface="Arial"/>
                <a:ea typeface="+mn-lt"/>
                <a:cs typeface="+mn-lt"/>
              </a:rPr>
              <a:t>ιο</a:t>
            </a:r>
            <a:r>
              <a:rPr lang="en-US" dirty="0">
                <a:latin typeface="Arial"/>
                <a:ea typeface="+mn-lt"/>
                <a:cs typeface="+mn-lt"/>
              </a:rPr>
              <a:t> </a:t>
            </a:r>
            <a:r>
              <a:rPr lang="en-US" dirty="0" err="1">
                <a:latin typeface="Arial"/>
                <a:ea typeface="+mn-lt"/>
                <a:cs typeface="+mn-lt"/>
              </a:rPr>
              <a:t>σύνθετη</a:t>
            </a:r>
            <a:r>
              <a:rPr lang="en-US" dirty="0">
                <a:latin typeface="Arial"/>
                <a:ea typeface="+mn-lt"/>
                <a:cs typeface="+mn-lt"/>
              </a:rPr>
              <a:t> επ</a:t>
            </a:r>
            <a:r>
              <a:rPr lang="en-US" dirty="0" err="1">
                <a:latin typeface="Arial"/>
                <a:ea typeface="+mn-lt"/>
                <a:cs typeface="+mn-lt"/>
              </a:rPr>
              <a:t>ικοινωνί</a:t>
            </a:r>
            <a:r>
              <a:rPr lang="en-US" dirty="0">
                <a:latin typeface="Arial"/>
                <a:ea typeface="+mn-lt"/>
                <a:cs typeface="+mn-lt"/>
              </a:rPr>
              <a:t>α π</a:t>
            </a:r>
            <a:r>
              <a:rPr lang="en-US" dirty="0" err="1">
                <a:latin typeface="Arial"/>
                <a:ea typeface="+mn-lt"/>
                <a:cs typeface="+mn-lt"/>
              </a:rPr>
              <a:t>ου</a:t>
            </a:r>
            <a:r>
              <a:rPr lang="en-US" dirty="0">
                <a:latin typeface="Arial"/>
                <a:ea typeface="+mn-lt"/>
                <a:cs typeface="+mn-lt"/>
              </a:rPr>
              <a:t> </a:t>
            </a:r>
            <a:r>
              <a:rPr lang="en-US" dirty="0" err="1">
                <a:latin typeface="Arial"/>
                <a:ea typeface="+mn-lt"/>
                <a:cs typeface="+mn-lt"/>
              </a:rPr>
              <a:t>ονομάζετ</a:t>
            </a:r>
            <a:r>
              <a:rPr lang="en-US" dirty="0">
                <a:latin typeface="Arial"/>
                <a:ea typeface="+mn-lt"/>
                <a:cs typeface="+mn-lt"/>
              </a:rPr>
              <a:t>αι J1939</a:t>
            </a:r>
            <a:endParaRPr lang="en-US" sz="1400" dirty="0">
              <a:latin typeface="Arial"/>
              <a:ea typeface="Calibri"/>
              <a:cs typeface="Calibri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1C48799-6F00-8332-DC97-7344621E3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313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95A1851-409A-6B00-DB12-1D9ED5EC6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l-GR" sz="6000"/>
              <a:t>Προσωπικά δεδομένα και επικινδυνότητα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7A0B5DEA-ADF6-4BA5-9307-147F0A468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680" y="2898648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83982"/>
            <a:ext cx="1873457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EC457C4-C31A-6768-9E73-940152478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z="2000" dirty="0">
                <a:latin typeface="Calibri"/>
                <a:ea typeface="Calibri"/>
                <a:cs typeface="Calibri"/>
              </a:rPr>
              <a:t>Δεδομένα προσωπικού χαρακτήρα είναι κάθε πληροφορία που αναφέρεται στο </a:t>
            </a:r>
            <a:r>
              <a:rPr lang="en-US" sz="2000" dirty="0">
                <a:latin typeface="Calibri"/>
                <a:ea typeface="Calibri"/>
                <a:cs typeface="Calibri"/>
              </a:rPr>
              <a:t>“</a:t>
            </a:r>
            <a:r>
              <a:rPr lang="el-GR" sz="2000" dirty="0">
                <a:latin typeface="Calibri"/>
                <a:ea typeface="Calibri"/>
                <a:cs typeface="Calibri"/>
              </a:rPr>
              <a:t>υποκείμενο των δεδομένων</a:t>
            </a:r>
            <a:r>
              <a:rPr lang="en-US" sz="2000" dirty="0">
                <a:latin typeface="Calibri"/>
                <a:ea typeface="Calibri"/>
                <a:cs typeface="Calibri"/>
              </a:rPr>
              <a:t>”</a:t>
            </a:r>
          </a:p>
          <a:p>
            <a:r>
              <a:rPr lang="el-GR" sz="2000" dirty="0">
                <a:latin typeface="Calibri"/>
                <a:ea typeface="Calibri"/>
                <a:cs typeface="Calibri"/>
              </a:rPr>
              <a:t>Ευαίσθητα προσωπικά δεδομένα είναι : </a:t>
            </a:r>
            <a:endParaRPr lang="en-US" sz="2000" dirty="0">
              <a:latin typeface="Calibri"/>
              <a:ea typeface="Calibri"/>
              <a:cs typeface="Calibri"/>
            </a:endParaRPr>
          </a:p>
          <a:p>
            <a:pPr lvl="1"/>
            <a:r>
              <a:rPr lang="el-GR" dirty="0">
                <a:latin typeface="Calibri"/>
                <a:ea typeface="Calibri"/>
                <a:cs typeface="Calibri"/>
              </a:rPr>
              <a:t>Γενετικά δεδομένα</a:t>
            </a:r>
            <a:endParaRPr lang="en-US" dirty="0">
              <a:latin typeface="Calibri"/>
              <a:ea typeface="Calibri"/>
              <a:cs typeface="Calibri"/>
            </a:endParaRPr>
          </a:p>
          <a:p>
            <a:pPr lvl="1"/>
            <a:r>
              <a:rPr lang="el-GR" dirty="0">
                <a:latin typeface="Calibri"/>
                <a:ea typeface="Calibri"/>
                <a:cs typeface="Calibri"/>
              </a:rPr>
              <a:t>Βιομετρικά δεδομένα </a:t>
            </a:r>
            <a:endParaRPr lang="en-US" dirty="0">
              <a:latin typeface="Calibri"/>
              <a:ea typeface="Calibri"/>
              <a:cs typeface="Calibri"/>
            </a:endParaRPr>
          </a:p>
          <a:p>
            <a:pPr lvl="1"/>
            <a:r>
              <a:rPr lang="el-GR" dirty="0">
                <a:latin typeface="Calibri"/>
                <a:ea typeface="Calibri"/>
                <a:cs typeface="Calibri"/>
              </a:rPr>
              <a:t>Δεδομένα Υγείας</a:t>
            </a:r>
          </a:p>
          <a:p>
            <a:pPr lvl="1"/>
            <a:r>
              <a:rPr lang="el-GR" dirty="0">
                <a:latin typeface="Calibri"/>
                <a:ea typeface="Calibri"/>
                <a:cs typeface="Calibri"/>
              </a:rPr>
              <a:t>Φυλετική ή εθνική καταγωγή </a:t>
            </a:r>
          </a:p>
          <a:p>
            <a:endParaRPr lang="en-US" sz="2000">
              <a:latin typeface="Calibri"/>
              <a:ea typeface="Calibri"/>
              <a:cs typeface="Calibri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98CF1C5-0CEF-C775-57F3-BD809209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3240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ED07AE5-1F0D-2071-19A4-ABFD5947B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"/>
                <a:ea typeface="+mj-lt"/>
                <a:cs typeface="+mj-lt"/>
              </a:rPr>
              <a:t>Συλλογική Νοημοσύνη</a:t>
            </a:r>
            <a:r>
              <a:rPr lang="el-GR" dirty="0">
                <a:latin typeface="Arial"/>
                <a:cs typeface="Arial"/>
              </a:rPr>
              <a:t> και Αισθητήρες 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50752D9-DD18-A6E5-1BCC-14E362980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>
                <a:latin typeface="Arial"/>
                <a:cs typeface="Arial"/>
              </a:rPr>
              <a:t>Η άμεση συλλογή πληροφοριών και σωστή κατανομή τους είναι απαραίτητη.</a:t>
            </a:r>
          </a:p>
          <a:p>
            <a:r>
              <a:rPr lang="el-GR" dirty="0">
                <a:latin typeface="Arial"/>
                <a:ea typeface="+mn-lt"/>
                <a:cs typeface="+mn-lt"/>
              </a:rPr>
              <a:t>Πολλοί αισθητήρες είναι σημαντικοί για την ασφάλεια του κινητήρα ή για τον έλεγχο ότι ορισμένα μηχανικά μέρη είναι σε καλή κατάσταση και ασφαλή στην οδήγηση</a:t>
            </a:r>
            <a:r>
              <a:rPr lang="el-GR" dirty="0">
                <a:latin typeface="Arial"/>
                <a:cs typeface="Arial"/>
              </a:rPr>
              <a:t>.</a:t>
            </a:r>
          </a:p>
          <a:p>
            <a:endParaRPr lang="el-GR"/>
          </a:p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902E7EB-B496-E043-F8A1-F7241A279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483072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Ευρεία οθόνη</PresentationFormat>
  <Slides>20</Slides>
  <Notes>0</Notes>
  <HiddenSlides>0</HiddenSlide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20</vt:i4>
      </vt:variant>
    </vt:vector>
  </HeadingPairs>
  <TitlesOfParts>
    <vt:vector size="21" baseType="lpstr">
      <vt:lpstr>AccentBoxVTI</vt:lpstr>
      <vt:lpstr>Προσωπικά δεδομένα για ηλεκτρικά αυτοκίνητα και έξυπνο περιβάλλον αυτόματης οδήγησης. </vt:lpstr>
      <vt:lpstr>Το ηλεκτρικό σας όχημα συνωμοτεί εναντίον σας; Έρευνα για το απόρρητο των ηλεκτρικών οχημάτων. </vt:lpstr>
      <vt:lpstr>Τι θα ακολουθήσει </vt:lpstr>
      <vt:lpstr>Η τεχνολογία 5G</vt:lpstr>
      <vt:lpstr>Η επανάσταση του Διαδίκτυού των Πραγμάτων</vt:lpstr>
      <vt:lpstr>Η χρησιμότητα των Προσωπικών Δεδομένων</vt:lpstr>
      <vt:lpstr>Controller area network(CAN bus system)</vt:lpstr>
      <vt:lpstr>Προσωπικά δεδομένα και επικινδυνότητα</vt:lpstr>
      <vt:lpstr>Συλλογική Νοημοσύνη και Αισθητήρες </vt:lpstr>
      <vt:lpstr>Καταστάσεις που εκθέτουν τους κανονισμούς του GDPR</vt:lpstr>
      <vt:lpstr>Παραδείγμα Tesla </vt:lpstr>
      <vt:lpstr>Πως τα προσωπικά δεδομένα μπορούν να βλάψουν το ίδιο το υποκείμενο των δεδομένων</vt:lpstr>
      <vt:lpstr>Παραδείγματα από Τρίτες Υπηρεσίες </vt:lpstr>
      <vt:lpstr>Βασικές αρχές Kυβερνοασφάλειας</vt:lpstr>
      <vt:lpstr>Ευπάθειες </vt:lpstr>
      <vt:lpstr>Απειλές κατά Ηλεκτρικών Οχημάτων</vt:lpstr>
      <vt:lpstr>Κίνδυνοι εις βάθος</vt:lpstr>
      <vt:lpstr>Εκτίμηση κινδύνου</vt:lpstr>
      <vt:lpstr>Αξιολόγιση Ρίσκου 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revision>356</cp:revision>
  <dcterms:created xsi:type="dcterms:W3CDTF">2023-10-11T14:01:50Z</dcterms:created>
  <dcterms:modified xsi:type="dcterms:W3CDTF">2023-10-14T17:23:40Z</dcterms:modified>
</cp:coreProperties>
</file>